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76" r:id="rId2"/>
    <p:sldId id="417" r:id="rId3"/>
    <p:sldId id="371" r:id="rId4"/>
    <p:sldId id="372" r:id="rId5"/>
    <p:sldId id="422" r:id="rId6"/>
    <p:sldId id="421" r:id="rId7"/>
    <p:sldId id="377" r:id="rId8"/>
    <p:sldId id="378" r:id="rId9"/>
    <p:sldId id="379" r:id="rId10"/>
    <p:sldId id="380" r:id="rId11"/>
    <p:sldId id="381" r:id="rId12"/>
    <p:sldId id="382" r:id="rId13"/>
    <p:sldId id="373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374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375" r:id="rId40"/>
    <p:sldId id="408" r:id="rId41"/>
    <p:sldId id="409" r:id="rId42"/>
    <p:sldId id="411" r:id="rId43"/>
    <p:sldId id="412" r:id="rId44"/>
    <p:sldId id="419" r:id="rId45"/>
    <p:sldId id="413" r:id="rId46"/>
    <p:sldId id="420" r:id="rId47"/>
    <p:sldId id="416" r:id="rId48"/>
    <p:sldId id="415" r:id="rId49"/>
    <p:sldId id="414" r:id="rId50"/>
    <p:sldId id="359" r:id="rId51"/>
    <p:sldId id="357" r:id="rId52"/>
    <p:sldId id="418" r:id="rId53"/>
    <p:sldId id="348" r:id="rId54"/>
    <p:sldId id="27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777D-21C9-45A9-9008-5D030BC27FE2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AF467-E4F1-49F1-8436-D38BA9434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C82177-F072-47FA-9052-15C04162610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6AEAF50-CD6D-4E99-BAEA-18C5E08CE9A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A818AF-4BF9-4889-AA5C-CC27AD27462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10FC46-A2C4-444F-84F9-3C597FD0447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24B47C-1F26-41FA-A5C4-D09E93D43D2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3465B-91CC-4131-85D3-E49EF427B3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1EF655-C301-4061-8DF4-0C241A5A4E9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55EE2-DE06-4B91-803D-7E2864C931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B0703-9434-4E01-8AF4-98C812D488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B0703-9434-4E01-8AF4-98C812D488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DD199-5AF7-42CC-BEEF-23CA118DEE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E6513-C8B4-4100-8F8B-A8EF6D3045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B79CF-FC67-4954-A18D-8D67E89100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D13B4-330B-4007-AC7B-52EEA50E4B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0B28F-FFC7-40F2-B288-4FFCA625A3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3465B-91CC-4131-85D3-E49EF427B3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E9011C-F80B-487D-B0DF-6D26B2F568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5CB89E-CAE6-4BFB-8315-0C0B8AAF3A4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E4626-4BBA-47C4-B6AC-95BEEE5D89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7040-F674-400F-97F3-2692421C22C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C683E-70A1-45F7-8124-E7C55FF676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47A-07A7-45AC-BC8D-A22A0D9E6EA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F467-E4F1-49F1-8436-D38BA943429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F467-E4F1-49F1-8436-D38BA943429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7E176D-3AC0-4ABF-B240-72302CAD1F5D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6108B1-11F2-447E-B10C-4B4BB9DECBC2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08B3F-A918-4652-A5F8-3856C16022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4CD0E-C4CB-4AD3-B4DF-F4917D84B6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DE02D-9B1E-40FE-946C-E9FA87708C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DE02D-9B1E-40FE-946C-E9FA87708C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10FC46-A2C4-444F-84F9-3C597FD0447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139B39-7E75-430C-A689-C78C90E3915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0481C6-FED1-4F9F-9A8E-A77EE484AA83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EE0861-C9E8-4BAF-92A6-9D19CA3C1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4267200"/>
          </a:xfrm>
        </p:spPr>
        <p:txBody>
          <a:bodyPr/>
          <a:lstStyle/>
          <a:p>
            <a:r>
              <a:rPr lang="en-US" sz="5400" dirty="0" smtClean="0"/>
              <a:t>What Sociolinguistics and Machine Learning </a:t>
            </a:r>
            <a:br>
              <a:rPr lang="en-US" sz="5400" dirty="0" smtClean="0"/>
            </a:br>
            <a:r>
              <a:rPr lang="en-US" sz="5400" dirty="0" smtClean="0"/>
              <a:t>Have to Say to </a:t>
            </a:r>
            <a:br>
              <a:rPr lang="en-US" sz="5400" dirty="0" smtClean="0"/>
            </a:br>
            <a:r>
              <a:rPr lang="en-US" sz="5400" dirty="0" smtClean="0"/>
              <a:t>One Another </a:t>
            </a:r>
            <a:br>
              <a:rPr lang="en-US" sz="5400" dirty="0" smtClean="0"/>
            </a:br>
            <a:r>
              <a:rPr lang="en-US" sz="5400" dirty="0" smtClean="0"/>
              <a:t>about Interaction Analysis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13514" y="4886094"/>
            <a:ext cx="64008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Carolyn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Penstein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Rosé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Language Technologies Institute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Human-Computer Interaction Institute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Carnegie Mellon University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sealgraph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9268"/>
            <a:ext cx="2133600" cy="207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b="1" dirty="0" smtClean="0"/>
              <a:t>I did most of my research on the net</a:t>
            </a:r>
            <a:r>
              <a:rPr lang="en-US" dirty="0" smtClean="0"/>
              <a:t>, picking my top 3 choices I went and had a look at them in the shops. I looked at one the </a:t>
            </a:r>
            <a:r>
              <a:rPr lang="en-US" dirty="0" err="1" smtClean="0"/>
              <a:t>Graco</a:t>
            </a:r>
            <a:r>
              <a:rPr lang="en-US" dirty="0" smtClean="0"/>
              <a:t> Comfort Sport, the </a:t>
            </a:r>
            <a:r>
              <a:rPr lang="en-US" dirty="0" err="1" smtClean="0"/>
              <a:t>Britax</a:t>
            </a:r>
            <a:r>
              <a:rPr lang="en-US" dirty="0" smtClean="0"/>
              <a:t> Boulevard and the Decathlon and Marathon seats. </a:t>
            </a:r>
            <a:r>
              <a:rPr lang="en-US" b="1" dirty="0" smtClean="0"/>
              <a:t>By far it seems</a:t>
            </a:r>
            <a:r>
              <a:rPr lang="en-US" dirty="0" smtClean="0"/>
              <a:t> that </a:t>
            </a:r>
            <a:r>
              <a:rPr lang="en-US" dirty="0" err="1" smtClean="0"/>
              <a:t>Britax</a:t>
            </a:r>
            <a:r>
              <a:rPr lang="en-US" dirty="0" smtClean="0"/>
              <a:t> have the upper hand safely wise on the market, many professional reviews and crash tests agree on this so </a:t>
            </a:r>
            <a:r>
              <a:rPr lang="en-US" dirty="0" err="1" smtClean="0"/>
              <a:t>Britax</a:t>
            </a:r>
            <a:r>
              <a:rPr lang="en-US" dirty="0" smtClean="0"/>
              <a:t> was the clear choice for us. “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Are product reviews conversational?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8247">
            <a:off x="7028839" y="459749"/>
            <a:ext cx="1733795" cy="17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6" y="1447800"/>
            <a:ext cx="7631674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6092825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Cambria" pitchFamily="18" charset="0"/>
              </a:rPr>
              <a:t>http://www9.georgetown.edu/faculty/irvinem/theory/Bakhtin-MainTheory.html</a:t>
            </a:r>
          </a:p>
        </p:txBody>
      </p:sp>
      <p:pic>
        <p:nvPicPr>
          <p:cNvPr id="12293" name="Picture 5" descr="Bakht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03" y="152400"/>
            <a:ext cx="1798860" cy="119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1864" y="4114800"/>
            <a:ext cx="7653935" cy="91440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Are product reviews conversational?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6" y="1447800"/>
            <a:ext cx="7631674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6092825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Cambria" pitchFamily="18" charset="0"/>
              </a:rPr>
              <a:t>http://www9.georgetown.edu/faculty/irvinem/theory/Bakhtin-MainTheory.html</a:t>
            </a:r>
          </a:p>
        </p:txBody>
      </p:sp>
      <p:pic>
        <p:nvPicPr>
          <p:cNvPr id="12293" name="Picture 5" descr="Bakht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03" y="152400"/>
            <a:ext cx="1798860" cy="119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1864" y="4114800"/>
            <a:ext cx="7653935" cy="91440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5163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All Language </a:t>
            </a:r>
            <a:r>
              <a:rPr lang="en-US" dirty="0" smtClean="0"/>
              <a:t>is Conversational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we care about Interaction Analysis?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Caveats from Applied Machine Learning</a:t>
            </a:r>
          </a:p>
          <a:p>
            <a:endParaRPr lang="en-US" dirty="0" smtClean="0"/>
          </a:p>
          <a:p>
            <a:r>
              <a:rPr lang="en-US" dirty="0" smtClean="0"/>
              <a:t>Sociolinguistic view of Interaction analysis</a:t>
            </a:r>
          </a:p>
          <a:p>
            <a:endParaRPr lang="en-US" dirty="0" smtClean="0"/>
          </a:p>
          <a:p>
            <a:r>
              <a:rPr lang="en-US" dirty="0" smtClean="0"/>
              <a:t>Modeling Sociolinguistics with Machine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Remaining Tension: Communities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25753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Myth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2" y="2362200"/>
            <a:ext cx="8822750" cy="3581400"/>
          </a:xfrm>
        </p:spPr>
      </p:pic>
    </p:spTree>
    <p:extLst>
      <p:ext uri="{BB962C8B-B14F-4D97-AF65-F5344CB8AC3E}">
        <p14:creationId xmlns:p14="http://schemas.microsoft.com/office/powerpoint/2010/main" val="15980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0" y="0"/>
            <a:ext cx="9144000" cy="687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sz="3600" dirty="0" smtClean="0"/>
              <a:t>Credo of Applied Machine Learning</a:t>
            </a:r>
            <a:endParaRPr lang="en-US" sz="3600" dirty="0" smtClean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3429000" y="1371600"/>
            <a:ext cx="5562600" cy="5257800"/>
          </a:xfrm>
        </p:spPr>
        <p:txBody>
          <a:bodyPr/>
          <a:lstStyle/>
          <a:p>
            <a:r>
              <a:rPr lang="en-US" sz="2800" dirty="0" smtClean="0"/>
              <a:t>Machine learning isn’t magic</a:t>
            </a:r>
          </a:p>
          <a:p>
            <a:r>
              <a:rPr lang="en-US" sz="2800" dirty="0" smtClean="0"/>
              <a:t>But it </a:t>
            </a:r>
            <a:r>
              <a:rPr lang="en-US" sz="2800" b="1" i="1" dirty="0" smtClean="0"/>
              <a:t>can</a:t>
            </a:r>
            <a:r>
              <a:rPr lang="en-US" sz="2800" dirty="0" smtClean="0"/>
              <a:t> be useful for identifying meaningful patterns in your data when used properly</a:t>
            </a:r>
          </a:p>
          <a:p>
            <a:r>
              <a:rPr lang="en-US" sz="2800" dirty="0" smtClean="0"/>
              <a:t>Proper use requires insight into your data</a:t>
            </a:r>
          </a:p>
        </p:txBody>
      </p:sp>
      <p:pic>
        <p:nvPicPr>
          <p:cNvPr id="18437" name="Picture 3" descr="machinelearn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-and-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7399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43200" y="4800600"/>
            <a:ext cx="3086100" cy="2057400"/>
            <a:chOff x="2743200" y="4800600"/>
            <a:chExt cx="3086100" cy="2057400"/>
          </a:xfrm>
        </p:grpSpPr>
        <p:pic>
          <p:nvPicPr>
            <p:cNvPr id="18443" name="Picture 5" descr="WhiteM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900" y="48006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44" name="Straight Arrow Connector 7"/>
            <p:cNvCxnSpPr>
              <a:cxnSpLocks noChangeShapeType="1"/>
            </p:cNvCxnSpPr>
            <p:nvPr/>
          </p:nvCxnSpPr>
          <p:spPr bwMode="auto">
            <a:xfrm>
              <a:off x="2743200" y="5867400"/>
              <a:ext cx="1143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91200" y="5181600"/>
            <a:ext cx="1600200" cy="1323975"/>
            <a:chOff x="5791200" y="5181600"/>
            <a:chExt cx="1600200" cy="1323439"/>
          </a:xfrm>
        </p:grpSpPr>
        <p:cxnSp>
          <p:nvCxnSpPr>
            <p:cNvPr id="18441" name="Straight Arrow Connector 10"/>
            <p:cNvCxnSpPr>
              <a:cxnSpLocks noChangeShapeType="1"/>
            </p:cNvCxnSpPr>
            <p:nvPr/>
          </p:nvCxnSpPr>
          <p:spPr bwMode="auto">
            <a:xfrm>
              <a:off x="5791200" y="5867400"/>
              <a:ext cx="1143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2" name="TextBox 11"/>
            <p:cNvSpPr txBox="1">
              <a:spLocks noChangeArrowheads="1"/>
            </p:cNvSpPr>
            <p:nvPr/>
          </p:nvSpPr>
          <p:spPr bwMode="auto">
            <a:xfrm>
              <a:off x="7315200" y="5181600"/>
              <a:ext cx="762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8000" b="1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4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information </a:t>
            </a:r>
            <a:br>
              <a:rPr lang="en-US" dirty="0" smtClean="0"/>
            </a:br>
            <a:r>
              <a:rPr lang="en-US" dirty="0" smtClean="0"/>
              <a:t>are we throwing away </a:t>
            </a:r>
            <a:br>
              <a:rPr lang="en-US" dirty="0" smtClean="0"/>
            </a:br>
            <a:r>
              <a:rPr lang="en-US" dirty="0" smtClean="0"/>
              <a:t>or ignoring </a:t>
            </a:r>
            <a:br>
              <a:rPr lang="en-US" dirty="0" smtClean="0"/>
            </a:br>
            <a:r>
              <a:rPr lang="en-US" dirty="0" smtClean="0"/>
              <a:t>that would allow us to </a:t>
            </a:r>
            <a:br>
              <a:rPr lang="en-US" dirty="0" smtClean="0"/>
            </a:br>
            <a:r>
              <a:rPr lang="en-US" dirty="0" smtClean="0"/>
              <a:t>distinguish </a:t>
            </a:r>
            <a:r>
              <a:rPr lang="en-US" b="1" i="1" dirty="0" smtClean="0"/>
              <a:t>meaningful </a:t>
            </a:r>
            <a:r>
              <a:rPr lang="en-US" dirty="0" smtClean="0"/>
              <a:t>variation from </a:t>
            </a:r>
            <a:r>
              <a:rPr lang="en-US" b="1" i="1" dirty="0" smtClean="0"/>
              <a:t>meaningless</a:t>
            </a:r>
            <a:r>
              <a:rPr lang="en-US" dirty="0" smtClean="0"/>
              <a:t> variation?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058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can’t you conclude from 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“</a:t>
            </a:r>
            <a:r>
              <a:rPr lang="en-US" sz="4000" dirty="0" smtClean="0"/>
              <a:t>bag of words” representations?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Causality:</a:t>
            </a:r>
            <a:r>
              <a:rPr lang="en-US" sz="2800" dirty="0" smtClean="0"/>
              <a:t> “</a:t>
            </a:r>
            <a:r>
              <a:rPr lang="en-US" sz="2800" i="1" dirty="0" smtClean="0"/>
              <a:t>X caused Y</a:t>
            </a:r>
            <a:r>
              <a:rPr lang="en-US" sz="2800" dirty="0" smtClean="0"/>
              <a:t>” versus “</a:t>
            </a:r>
            <a:r>
              <a:rPr lang="en-US" sz="2800" i="1" dirty="0" smtClean="0"/>
              <a:t>Y caused X</a:t>
            </a:r>
            <a:r>
              <a:rPr lang="en-US" sz="2800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Roles and Mood: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i="1" dirty="0" smtClean="0"/>
              <a:t>Which person ate the food that I prepared this morning and drives the big car in front of my cat</a:t>
            </a:r>
            <a:r>
              <a:rPr lang="en-US" sz="2000" dirty="0" smtClean="0"/>
              <a:t>”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i="1" dirty="0" smtClean="0"/>
              <a:t>The person, which prepared food that my cat and I ate this morning, drives in front of the big car</a:t>
            </a:r>
            <a:r>
              <a:rPr lang="en-US" sz="2000" dirty="0" smtClean="0"/>
              <a:t>.”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Who’s </a:t>
            </a:r>
            <a:r>
              <a:rPr lang="en-US" sz="3200" dirty="0" smtClean="0"/>
              <a:t>driving, who’s eating, and who’s preparing food?</a:t>
            </a:r>
          </a:p>
        </p:txBody>
      </p:sp>
    </p:spTree>
    <p:extLst>
      <p:ext uri="{BB962C8B-B14F-4D97-AF65-F5344CB8AC3E}">
        <p14:creationId xmlns:p14="http://schemas.microsoft.com/office/powerpoint/2010/main" val="17472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600200"/>
          </a:xfrm>
        </p:spPr>
        <p:txBody>
          <a:bodyPr/>
          <a:lstStyle/>
          <a:p>
            <a:r>
              <a:rPr lang="en-US" sz="4800" dirty="0" smtClean="0"/>
              <a:t>E</a:t>
            </a:r>
            <a:r>
              <a:rPr lang="en-US" sz="4800" dirty="0" smtClean="0"/>
              <a:t>xample related to sentiment: </a:t>
            </a:r>
            <a:br>
              <a:rPr lang="en-US" sz="4800" dirty="0" smtClean="0"/>
            </a:br>
            <a:r>
              <a:rPr lang="en-US" sz="4800" dirty="0" smtClean="0"/>
              <a:t>The function of “frankly”…</a:t>
            </a:r>
            <a:endParaRPr lang="en-US" sz="4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A      I tell you frankly you’re a swine.</a:t>
            </a:r>
          </a:p>
          <a:p>
            <a:r>
              <a:rPr lang="en-US" dirty="0" smtClean="0"/>
              <a:t>B      Frankly, you’re a swine.</a:t>
            </a:r>
          </a:p>
          <a:p>
            <a:r>
              <a:rPr lang="en-US" dirty="0" smtClean="0"/>
              <a:t>C     John told Bill frankly that he was a swine.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(Levinson</a:t>
            </a:r>
            <a:r>
              <a:rPr lang="en-US" dirty="0"/>
              <a:t>, 1983) </a:t>
            </a:r>
          </a:p>
          <a:p>
            <a:endParaRPr lang="en-US" dirty="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04800" y="5334000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Same propositional content, but “frankly” is not functioning the same way in all of these examples.  </a:t>
            </a:r>
            <a:r>
              <a:rPr lang="en-US" dirty="0"/>
              <a:t>In </a:t>
            </a:r>
            <a:r>
              <a:rPr lang="en-US" dirty="0" smtClean="0"/>
              <a:t>A </a:t>
            </a:r>
            <a:r>
              <a:rPr lang="en-US" dirty="0"/>
              <a:t>and </a:t>
            </a:r>
            <a:r>
              <a:rPr lang="en-US" dirty="0" smtClean="0"/>
              <a:t>C </a:t>
            </a:r>
            <a:r>
              <a:rPr lang="en-US" dirty="0"/>
              <a:t>it </a:t>
            </a:r>
            <a:r>
              <a:rPr lang="en-US" dirty="0" smtClean="0"/>
              <a:t>modifies the telling event, but in B </a:t>
            </a:r>
            <a:r>
              <a:rPr lang="en-US" dirty="0"/>
              <a:t>it’s a warning that something negative is coming.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What does this tell us about using words as evidence in Pragmatic oriented interpretation?</a:t>
            </a:r>
          </a:p>
        </p:txBody>
      </p:sp>
    </p:spTree>
    <p:extLst>
      <p:ext uri="{BB962C8B-B14F-4D97-AF65-F5344CB8AC3E}">
        <p14:creationId xmlns:p14="http://schemas.microsoft.com/office/powerpoint/2010/main" val="28318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0" y="0"/>
            <a:ext cx="9144000" cy="687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8229600" cy="1600200"/>
          </a:xfrm>
        </p:spPr>
        <p:txBody>
          <a:bodyPr/>
          <a:lstStyle/>
          <a:p>
            <a:r>
              <a:rPr lang="en-US" sz="9600" dirty="0" smtClean="0"/>
              <a:t>Understand</a:t>
            </a:r>
            <a:br>
              <a:rPr lang="en-US" sz="9600" dirty="0" smtClean="0"/>
            </a:b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Your</a:t>
            </a:r>
            <a:br>
              <a:rPr lang="en-US" sz="9600" dirty="0" smtClean="0"/>
            </a:b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Data</a:t>
            </a:r>
            <a:endParaRPr lang="en-US" sz="9600" dirty="0" smtClean="0"/>
          </a:p>
        </p:txBody>
      </p:sp>
      <p:pic>
        <p:nvPicPr>
          <p:cNvPr id="18437" name="Picture 3" descr="machinelearn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-and-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7399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43200" y="4800600"/>
            <a:ext cx="3086100" cy="2057400"/>
            <a:chOff x="2743200" y="4800600"/>
            <a:chExt cx="3086100" cy="2057400"/>
          </a:xfrm>
        </p:grpSpPr>
        <p:pic>
          <p:nvPicPr>
            <p:cNvPr id="18443" name="Picture 5" descr="WhiteM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900" y="48006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44" name="Straight Arrow Connector 7"/>
            <p:cNvCxnSpPr>
              <a:cxnSpLocks noChangeShapeType="1"/>
            </p:cNvCxnSpPr>
            <p:nvPr/>
          </p:nvCxnSpPr>
          <p:spPr bwMode="auto">
            <a:xfrm>
              <a:off x="2743200" y="5867400"/>
              <a:ext cx="1143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91200" y="5181600"/>
            <a:ext cx="1600200" cy="1323975"/>
            <a:chOff x="5791200" y="5181600"/>
            <a:chExt cx="1600200" cy="1323439"/>
          </a:xfrm>
        </p:grpSpPr>
        <p:cxnSp>
          <p:nvCxnSpPr>
            <p:cNvPr id="18441" name="Straight Arrow Connector 10"/>
            <p:cNvCxnSpPr>
              <a:cxnSpLocks noChangeShapeType="1"/>
            </p:cNvCxnSpPr>
            <p:nvPr/>
          </p:nvCxnSpPr>
          <p:spPr bwMode="auto">
            <a:xfrm>
              <a:off x="5791200" y="5867400"/>
              <a:ext cx="1143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2" name="TextBox 11"/>
            <p:cNvSpPr txBox="1">
              <a:spLocks noChangeArrowheads="1"/>
            </p:cNvSpPr>
            <p:nvPr/>
          </p:nvSpPr>
          <p:spPr bwMode="auto">
            <a:xfrm>
              <a:off x="7315200" y="5181600"/>
              <a:ext cx="762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8000" b="1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7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No easy answers….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657600" cy="54186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66040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http://thebrianrubin.com/honore-dazed-and-confused-clip-art/</a:t>
            </a:r>
          </a:p>
        </p:txBody>
      </p:sp>
    </p:spTree>
    <p:extLst>
      <p:ext uri="{BB962C8B-B14F-4D97-AF65-F5344CB8AC3E}">
        <p14:creationId xmlns:p14="http://schemas.microsoft.com/office/powerpoint/2010/main" val="39212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i="1" dirty="0" smtClean="0"/>
              <a:t>Are we missing something?</a:t>
            </a:r>
            <a:br>
              <a:rPr lang="en-US" sz="6000" i="1" dirty="0" smtClean="0"/>
            </a:br>
            <a:r>
              <a:rPr lang="en-US" sz="6000" i="1" dirty="0" smtClean="0"/>
              <a:t/>
            </a:r>
            <a:br>
              <a:rPr lang="en-US" sz="6000" i="1" dirty="0" smtClean="0"/>
            </a:br>
            <a:r>
              <a:rPr lang="en-US" sz="4900" dirty="0" smtClean="0"/>
              <a:t>Sociolinguists </a:t>
            </a:r>
            <a:br>
              <a:rPr lang="en-US" sz="4900" dirty="0" smtClean="0"/>
            </a:br>
            <a:r>
              <a:rPr lang="en-US" sz="4900" dirty="0" smtClean="0"/>
              <a:t>and Discourse Analysts </a:t>
            </a:r>
            <a:br>
              <a:rPr lang="en-US" sz="4900" dirty="0" smtClean="0"/>
            </a:br>
            <a:r>
              <a:rPr lang="en-US" sz="4900" dirty="0" smtClean="0"/>
              <a:t>have been studying </a:t>
            </a:r>
            <a:br>
              <a:rPr lang="en-US" sz="4900" dirty="0" smtClean="0"/>
            </a:br>
            <a:r>
              <a:rPr lang="en-US" sz="4900" dirty="0" smtClean="0"/>
              <a:t>social aspects of language </a:t>
            </a:r>
            <a:br>
              <a:rPr lang="en-US" sz="4900" dirty="0" smtClean="0"/>
            </a:br>
            <a:r>
              <a:rPr lang="en-US" sz="4900" dirty="0" smtClean="0"/>
              <a:t>since the 20s and 30s!!!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404360"/>
            <a:ext cx="3074361" cy="1905000"/>
            <a:chOff x="1371600" y="4419600"/>
            <a:chExt cx="3074361" cy="1905000"/>
          </a:xfrm>
        </p:grpSpPr>
        <p:pic>
          <p:nvPicPr>
            <p:cNvPr id="4" name="Picture 3" descr="Do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19600"/>
              <a:ext cx="16478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Elija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27574"/>
              <a:ext cx="1245561" cy="189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flipH="1">
            <a:off x="5307639" y="4404360"/>
            <a:ext cx="3074361" cy="1905000"/>
            <a:chOff x="1371600" y="4419600"/>
            <a:chExt cx="3074361" cy="1905000"/>
          </a:xfrm>
        </p:grpSpPr>
        <p:pic>
          <p:nvPicPr>
            <p:cNvPr id="8" name="Picture 7" descr="Do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19600"/>
              <a:ext cx="16478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Elija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27574"/>
              <a:ext cx="1245561" cy="189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>
            <a:off x="4475178" y="4404360"/>
            <a:ext cx="0" cy="190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07639" y="4404360"/>
            <a:ext cx="3074361" cy="19050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Dong Nguyen, Elijah Mayfield, &amp; Carolyn Rosé (2010).  An analysis of perspectives in interactive settings, </a:t>
            </a:r>
            <a:r>
              <a:rPr lang="en-US" i="1" dirty="0" smtClean="0"/>
              <a:t>Proceedings of the KDD Workshop on Social Media Analytics</a:t>
            </a:r>
            <a:endParaRPr lang="en-US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Displayed Bias as a Reflection of Both Projected Speaker and Assumed Hearer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85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254054"/>
            <a:ext cx="1638300" cy="246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Perspective from Rhetoric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5791200" cy="4724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Projected </a:t>
            </a:r>
            <a:r>
              <a:rPr lang="en-US" b="1" dirty="0" smtClean="0"/>
              <a:t>author: </a:t>
            </a:r>
            <a:r>
              <a:rPr lang="en-US" dirty="0" smtClean="0"/>
              <a:t>Communication style is a projection of identity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Impression management, not necessarily the ground truth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Assumed </a:t>
            </a:r>
            <a:r>
              <a:rPr lang="en-US" b="1" dirty="0" smtClean="0"/>
              <a:t>reader: </a:t>
            </a:r>
            <a:r>
              <a:rPr lang="en-US" dirty="0" smtClean="0"/>
              <a:t>What we assume about who is listening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Real assumptions, possibly incorrect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we want recipients or </a:t>
            </a:r>
            <a:r>
              <a:rPr lang="en-US" dirty="0" err="1" smtClean="0"/>
              <a:t>overhearers</a:t>
            </a:r>
            <a:r>
              <a:rPr lang="en-US" dirty="0" smtClean="0"/>
              <a:t> to think are our assumptions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Actual Reader</a:t>
            </a:r>
            <a:r>
              <a:rPr lang="en-US" b="1" dirty="0" smtClean="0"/>
              <a:t>: </a:t>
            </a:r>
            <a:r>
              <a:rPr lang="en-US" dirty="0" smtClean="0"/>
              <a:t>may or may not understand the text the way it was intended</a:t>
            </a:r>
            <a:endParaRPr lang="en-US" dirty="0"/>
          </a:p>
        </p:txBody>
      </p:sp>
      <p:pic>
        <p:nvPicPr>
          <p:cNvPr id="12292" name="Picture 3" descr="Rhetor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6" y="4264812"/>
            <a:ext cx="1610670" cy="24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48"/>
          <p:cNvGrpSpPr>
            <a:grpSpLocks/>
          </p:cNvGrpSpPr>
          <p:nvPr/>
        </p:nvGrpSpPr>
        <p:grpSpPr bwMode="auto">
          <a:xfrm>
            <a:off x="164052" y="1143000"/>
            <a:ext cx="2471738" cy="3032125"/>
            <a:chOff x="228600" y="1752600"/>
            <a:chExt cx="2472396" cy="3032872"/>
          </a:xfrm>
        </p:grpSpPr>
        <p:sp>
          <p:nvSpPr>
            <p:cNvPr id="22" name="Rounded Rectangle 21"/>
            <p:cNvSpPr/>
            <p:nvPr/>
          </p:nvSpPr>
          <p:spPr>
            <a:xfrm>
              <a:off x="876472" y="1782769"/>
              <a:ext cx="1067084" cy="381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2" name="TextBox 6"/>
            <p:cNvSpPr txBox="1">
              <a:spLocks noChangeArrowheads="1"/>
            </p:cNvSpPr>
            <p:nvPr/>
          </p:nvSpPr>
          <p:spPr bwMode="auto">
            <a:xfrm>
              <a:off x="988034" y="1752600"/>
              <a:ext cx="877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mbria" pitchFamily="18" charset="0"/>
                </a:rPr>
                <a:t>Author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" y="2351234"/>
              <a:ext cx="1067084" cy="5319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4" name="TextBox 7"/>
            <p:cNvSpPr txBox="1">
              <a:spLocks noChangeArrowheads="1"/>
            </p:cNvSpPr>
            <p:nvPr/>
          </p:nvSpPr>
          <p:spPr bwMode="auto">
            <a:xfrm>
              <a:off x="304800" y="2279805"/>
              <a:ext cx="9476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latin typeface="Cambria" pitchFamily="18" charset="0"/>
                </a:rPr>
                <a:t>Implied</a:t>
              </a:r>
            </a:p>
            <a:p>
              <a:pPr algn="ctr"/>
              <a:r>
                <a:rPr lang="en-US">
                  <a:latin typeface="Cambria" pitchFamily="18" charset="0"/>
                </a:rPr>
                <a:t>Author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33912" y="2344883"/>
              <a:ext cx="1067084" cy="5335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6" name="TextBox 8"/>
            <p:cNvSpPr txBox="1">
              <a:spLocks noChangeArrowheads="1"/>
            </p:cNvSpPr>
            <p:nvPr/>
          </p:nvSpPr>
          <p:spPr bwMode="auto">
            <a:xfrm>
              <a:off x="1670732" y="2279805"/>
              <a:ext cx="9476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latin typeface="Cambria" pitchFamily="18" charset="0"/>
                </a:rPr>
                <a:t>Implied</a:t>
              </a:r>
            </a:p>
            <a:p>
              <a:pPr algn="ctr"/>
              <a:r>
                <a:rPr lang="en-US">
                  <a:latin typeface="Cambria" pitchFamily="18" charset="0"/>
                </a:rPr>
                <a:t>Reader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76472" y="3072137"/>
              <a:ext cx="1067084" cy="381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8" name="TextBox 9"/>
            <p:cNvSpPr txBox="1">
              <a:spLocks noChangeArrowheads="1"/>
            </p:cNvSpPr>
            <p:nvPr/>
          </p:nvSpPr>
          <p:spPr bwMode="auto">
            <a:xfrm>
              <a:off x="1077284" y="3030472"/>
              <a:ext cx="602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mbria" pitchFamily="18" charset="0"/>
                </a:rPr>
                <a:t>Text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76472" y="3739051"/>
              <a:ext cx="1067084" cy="381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10" name="TextBox 10"/>
            <p:cNvSpPr txBox="1">
              <a:spLocks noChangeArrowheads="1"/>
            </p:cNvSpPr>
            <p:nvPr/>
          </p:nvSpPr>
          <p:spPr bwMode="auto">
            <a:xfrm>
              <a:off x="1032804" y="3690536"/>
              <a:ext cx="74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mbria" pitchFamily="18" charset="0"/>
                </a:rPr>
                <a:t>Effect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76472" y="4404378"/>
              <a:ext cx="1067084" cy="381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12" name="TextBox 11"/>
            <p:cNvSpPr txBox="1">
              <a:spLocks noChangeArrowheads="1"/>
            </p:cNvSpPr>
            <p:nvPr/>
          </p:nvSpPr>
          <p:spPr bwMode="auto">
            <a:xfrm>
              <a:off x="978616" y="4404472"/>
              <a:ext cx="88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mbria" pitchFamily="18" charset="0"/>
                </a:rPr>
                <a:t>Reader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rot="5400000">
            <a:off x="816769" y="1304131"/>
            <a:ext cx="157162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1844675" y="1309687"/>
            <a:ext cx="1587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930275" y="2038350"/>
            <a:ext cx="1587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1769269" y="2043906"/>
            <a:ext cx="157162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289844" y="2961481"/>
            <a:ext cx="236537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297782" y="3644106"/>
            <a:ext cx="236537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Bias Estimation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724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Start with LDA model </a:t>
            </a:r>
            <a:r>
              <a:rPr lang="en-US" dirty="0" smtClean="0"/>
              <a:t>(with 15 topics) of a politics discussion forum dataset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</a:t>
            </a:r>
            <a:r>
              <a:rPr lang="en-US" dirty="0" smtClean="0"/>
              <a:t>eparate texts </a:t>
            </a:r>
            <a:r>
              <a:rPr lang="en-US" dirty="0" smtClean="0"/>
              <a:t>into two collections, one left affiliated, and one right affiliated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We then have a Left model and a Right model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</a:t>
            </a:r>
            <a:r>
              <a:rPr lang="en-US" dirty="0" smtClean="0"/>
              <a:t>ompute </a:t>
            </a:r>
            <a:r>
              <a:rPr lang="en-US" dirty="0" smtClean="0"/>
              <a:t>a rank for each word </a:t>
            </a:r>
            <a:r>
              <a:rPr lang="en-US" i="1" dirty="0" smtClean="0"/>
              <a:t>w</a:t>
            </a:r>
            <a:r>
              <a:rPr lang="en-US" dirty="0" smtClean="0"/>
              <a:t> in each topic </a:t>
            </a:r>
            <a:r>
              <a:rPr lang="en-US" i="1" dirty="0" smtClean="0"/>
              <a:t>t</a:t>
            </a:r>
            <a:r>
              <a:rPr lang="en-US" dirty="0" smtClean="0"/>
              <a:t> in each model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i="1" dirty="0" smtClean="0"/>
              <a:t>Intuition:</a:t>
            </a:r>
            <a:r>
              <a:rPr lang="en-US" sz="1800" dirty="0" smtClean="0"/>
              <a:t> a word is more distinguishing for a particular point of view if it has a high probability within the associated model and a low probability in the opposite model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Bias(</a:t>
            </a:r>
            <a:r>
              <a:rPr lang="en-US" sz="1800" i="1" dirty="0" err="1" smtClean="0"/>
              <a:t>w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t</a:t>
            </a:r>
            <a:r>
              <a:rPr lang="en-US" sz="1800" dirty="0" smtClean="0"/>
              <a:t>) = log(</a:t>
            </a:r>
            <a:r>
              <a:rPr lang="en-US" sz="1800" dirty="0" err="1" smtClean="0"/>
              <a:t>rank</a:t>
            </a:r>
            <a:r>
              <a:rPr lang="en-US" sz="1800" baseline="-25000" dirty="0" err="1" smtClean="0"/>
              <a:t>right</a:t>
            </a:r>
            <a:r>
              <a:rPr lang="en-US" sz="1800" dirty="0" smtClean="0"/>
              <a:t>(</a:t>
            </a:r>
            <a:r>
              <a:rPr lang="en-US" sz="1800" i="1" dirty="0" err="1" smtClean="0"/>
              <a:t>w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t</a:t>
            </a:r>
            <a:r>
              <a:rPr lang="en-US" sz="1800" dirty="0" smtClean="0"/>
              <a:t>) + 1) – log(</a:t>
            </a:r>
            <a:r>
              <a:rPr lang="en-US" sz="1800" dirty="0" err="1" smtClean="0"/>
              <a:t>rank</a:t>
            </a:r>
            <a:r>
              <a:rPr lang="en-US" sz="1800" baseline="-25000" dirty="0" err="1" smtClean="0"/>
              <a:t>left</a:t>
            </a:r>
            <a:r>
              <a:rPr lang="en-US" sz="1800" dirty="0" smtClean="0"/>
              <a:t>(</a:t>
            </a:r>
            <a:r>
              <a:rPr lang="en-US" sz="1800" i="1" dirty="0" err="1" smtClean="0"/>
              <a:t>w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t</a:t>
            </a:r>
            <a:r>
              <a:rPr lang="en-US" sz="1800" dirty="0" smtClean="0"/>
              <a:t>) + 1)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bias of a text is the average bias over the terms within the text</a:t>
            </a:r>
          </a:p>
          <a:p>
            <a:pPr marL="548640" lvl="2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1700" dirty="0" smtClean="0"/>
              <a:t>Left scores positive, right scores negative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3556" name="Picture 3" descr="D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819400"/>
            <a:ext cx="8534400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1447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849563"/>
            <a:ext cx="8229600" cy="4389437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Terror Language </a:t>
            </a:r>
            <a:r>
              <a:rPr lang="en-US" dirty="0" smtClean="0">
                <a:solidFill>
                  <a:schemeClr val="tx1"/>
                </a:solidFill>
              </a:rPr>
              <a:t>(Right): evokes </a:t>
            </a:r>
            <a:r>
              <a:rPr lang="en-US" b="1" dirty="0" smtClean="0">
                <a:solidFill>
                  <a:schemeClr val="tx1"/>
                </a:solidFill>
              </a:rPr>
              <a:t>emotional response </a:t>
            </a:r>
            <a:r>
              <a:rPr lang="en-US" dirty="0" smtClean="0">
                <a:solidFill>
                  <a:schemeClr val="tx1"/>
                </a:solidFill>
              </a:rPr>
              <a:t>to thread of attack.  Define target as </a:t>
            </a:r>
            <a:r>
              <a:rPr lang="en-US" b="1" dirty="0" smtClean="0">
                <a:solidFill>
                  <a:schemeClr val="tx1"/>
                </a:solidFill>
              </a:rPr>
              <a:t>evil</a:t>
            </a:r>
            <a:r>
              <a:rPr lang="en-US" dirty="0" smtClean="0">
                <a:solidFill>
                  <a:schemeClr val="tx1"/>
                </a:solidFill>
              </a:rPr>
              <a:t> and as a </a:t>
            </a:r>
            <a:r>
              <a:rPr lang="en-US" b="1" dirty="0" smtClean="0">
                <a:solidFill>
                  <a:schemeClr val="tx1"/>
                </a:solidFill>
              </a:rPr>
              <a:t>threat</a:t>
            </a:r>
            <a:r>
              <a:rPr lang="en-US" dirty="0" smtClean="0">
                <a:solidFill>
                  <a:schemeClr val="tx1"/>
                </a:solidFill>
              </a:rPr>
              <a:t>. Provokes a defensive posture.</a:t>
            </a:r>
          </a:p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Imperialist rhetoric </a:t>
            </a:r>
            <a:r>
              <a:rPr lang="en-US" dirty="0" smtClean="0">
                <a:solidFill>
                  <a:schemeClr val="tx1"/>
                </a:solidFill>
              </a:rPr>
              <a:t>(Right): racial </a:t>
            </a:r>
            <a:r>
              <a:rPr lang="en-US" b="1" dirty="0" smtClean="0">
                <a:solidFill>
                  <a:schemeClr val="tx1"/>
                </a:solidFill>
              </a:rPr>
              <a:t>prejudice</a:t>
            </a:r>
            <a:r>
              <a:rPr lang="en-US" dirty="0" smtClean="0">
                <a:solidFill>
                  <a:schemeClr val="tx1"/>
                </a:solidFill>
              </a:rPr>
              <a:t>, attitude of </a:t>
            </a:r>
            <a:r>
              <a:rPr lang="en-US" b="1" dirty="0" smtClean="0">
                <a:solidFill>
                  <a:schemeClr val="tx1"/>
                </a:solidFill>
              </a:rPr>
              <a:t>superiority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i="1" dirty="0" smtClean="0"/>
              <a:t>Web of concern </a:t>
            </a:r>
            <a:r>
              <a:rPr lang="en-US" dirty="0" smtClean="0"/>
              <a:t>(Left): focus on opposition as individuals with a culture and history, concern for wellbeing of all people, focus on potential negative effects of war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599"/>
            <a:ext cx="3581400" cy="23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Elija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550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228600"/>
            <a:ext cx="3581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38800" y="228599"/>
            <a:ext cx="1371600" cy="2362201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89" y="4836404"/>
            <a:ext cx="8534400" cy="1640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1447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Qualitative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849563"/>
            <a:ext cx="8229600" cy="4389437"/>
          </a:xfrm>
        </p:spPr>
        <p:txBody>
          <a:bodyPr/>
          <a:lstStyle/>
          <a:p>
            <a:pPr eaLnBrk="1" hangingPunct="1"/>
            <a:r>
              <a:rPr lang="en-US" i="1" dirty="0" smtClean="0"/>
              <a:t>Terror Language </a:t>
            </a:r>
            <a:r>
              <a:rPr lang="en-US" dirty="0" smtClean="0"/>
              <a:t>(Right): evokes emotional response to thread of attack.  Define target as evil and as a threat. Provokes a defensive posture.</a:t>
            </a:r>
          </a:p>
          <a:p>
            <a:pPr eaLnBrk="1" hangingPunct="1"/>
            <a:r>
              <a:rPr lang="en-US" i="1" dirty="0" smtClean="0"/>
              <a:t>Imperialist rhetoric </a:t>
            </a:r>
            <a:r>
              <a:rPr lang="en-US" dirty="0" smtClean="0"/>
              <a:t>(Right): racial prejudice, attitude of superiority.</a:t>
            </a:r>
          </a:p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Web of concern </a:t>
            </a:r>
            <a:r>
              <a:rPr lang="en-US" dirty="0" smtClean="0">
                <a:solidFill>
                  <a:schemeClr val="tx1"/>
                </a:solidFill>
              </a:rPr>
              <a:t>(Left): focus on opposition as </a:t>
            </a:r>
            <a:r>
              <a:rPr lang="en-US" b="1" dirty="0" smtClean="0">
                <a:solidFill>
                  <a:schemeClr val="tx1"/>
                </a:solidFill>
              </a:rPr>
              <a:t>individuals</a:t>
            </a:r>
            <a:r>
              <a:rPr lang="en-US" dirty="0" smtClean="0">
                <a:solidFill>
                  <a:schemeClr val="tx1"/>
                </a:solidFill>
              </a:rPr>
              <a:t> with a </a:t>
            </a:r>
            <a:r>
              <a:rPr lang="en-US" b="1" dirty="0" smtClean="0">
                <a:solidFill>
                  <a:schemeClr val="tx1"/>
                </a:solidFill>
              </a:rPr>
              <a:t>culture and history</a:t>
            </a:r>
            <a:r>
              <a:rPr lang="en-US" dirty="0" smtClean="0">
                <a:solidFill>
                  <a:schemeClr val="tx1"/>
                </a:solidFill>
              </a:rPr>
              <a:t>, concern for wellbeing of all people, focus on potential </a:t>
            </a:r>
            <a:r>
              <a:rPr lang="en-US" b="1" dirty="0" smtClean="0">
                <a:solidFill>
                  <a:schemeClr val="tx1"/>
                </a:solidFill>
              </a:rPr>
              <a:t>negative effects of war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599"/>
            <a:ext cx="3581400" cy="23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Elija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550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228600"/>
            <a:ext cx="3581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33900" y="263467"/>
            <a:ext cx="1181100" cy="2362201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Quantitative Analysis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9312"/>
            <a:ext cx="56388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152400" y="1204912"/>
            <a:ext cx="1254125" cy="685800"/>
            <a:chOff x="2743200" y="533400"/>
            <a:chExt cx="1253869" cy="685800"/>
          </a:xfrm>
        </p:grpSpPr>
        <p:sp>
          <p:nvSpPr>
            <p:cNvPr id="7" name="Rectangle 6"/>
            <p:cNvSpPr/>
            <p:nvPr/>
          </p:nvSpPr>
          <p:spPr>
            <a:xfrm>
              <a:off x="2743200" y="533400"/>
              <a:ext cx="1218951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08" name="TextBox 4"/>
            <p:cNvSpPr txBox="1">
              <a:spLocks noChangeArrowheads="1"/>
            </p:cNvSpPr>
            <p:nvPr/>
          </p:nvSpPr>
          <p:spPr bwMode="auto">
            <a:xfrm>
              <a:off x="2743200" y="533400"/>
              <a:ext cx="12538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latin typeface="Cambria" pitchFamily="18" charset="0"/>
                </a:rPr>
                <a:t>Right Bias</a:t>
              </a:r>
            </a:p>
            <a:p>
              <a:pPr eaLnBrk="1" hangingPunct="1"/>
              <a:r>
                <a:rPr lang="en-US" u="sng">
                  <a:latin typeface="Cambria" pitchFamily="18" charset="0"/>
                </a:rPr>
                <a:t>Left Bias</a:t>
              </a:r>
            </a:p>
          </p:txBody>
        </p:sp>
      </p:grp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72200" y="2057400"/>
            <a:ext cx="2743200" cy="44958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Score of poster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Score of quoted message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Score of full post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Score of words that appear in both messages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Score of words that appear only in quoted message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Score of words that appear only in the post</a:t>
            </a:r>
            <a:endParaRPr lang="en-US" dirty="0"/>
          </a:p>
        </p:txBody>
      </p:sp>
      <p:pic>
        <p:nvPicPr>
          <p:cNvPr id="25606" name="Picture 8" descr="D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0"/>
            <a:ext cx="164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916" y="2052521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Quoted Message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3916" y="3671113"/>
            <a:ext cx="47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2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" y="15240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Investigation of Quoting behavior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10200" y="2590800"/>
            <a:ext cx="2438400" cy="3352800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rgbClr val="CCCCFF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8041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Which words are quoted?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706438" y="2903538"/>
            <a:ext cx="7467600" cy="1439862"/>
          </a:xfrm>
          <a:prstGeom prst="wedgeRoundRect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by pointing out the </a:t>
            </a:r>
            <a:r>
              <a:rPr lang="en-US" dirty="0">
                <a:solidFill>
                  <a:srgbClr val="FFFF00"/>
                </a:solidFill>
              </a:rPr>
              <a:t>inflation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rgbClr val="FE8637"/>
                </a:solidFill>
              </a:rPr>
              <a:t>Saddam’s </a:t>
            </a:r>
            <a:r>
              <a:rPr lang="en-US" dirty="0">
                <a:solidFill>
                  <a:schemeClr val="tx1"/>
                </a:solidFill>
              </a:rPr>
              <a:t>body count by </a:t>
            </a:r>
            <a:r>
              <a:rPr lang="en-US" dirty="0" err="1">
                <a:solidFill>
                  <a:srgbClr val="C00000"/>
                </a:solidFill>
              </a:rPr>
              <a:t>neocons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an effort to further </a:t>
            </a:r>
            <a:r>
              <a:rPr lang="en-US" dirty="0">
                <a:solidFill>
                  <a:srgbClr val="B32C16"/>
                </a:solidFill>
              </a:rPr>
              <a:t>vilify </a:t>
            </a:r>
            <a:r>
              <a:rPr lang="en-US" dirty="0">
                <a:solidFill>
                  <a:schemeClr val="tx1"/>
                </a:solidFill>
              </a:rPr>
              <a:t>him and thus further justify our </a:t>
            </a:r>
            <a:r>
              <a:rPr lang="en-US" dirty="0">
                <a:solidFill>
                  <a:srgbClr val="B32C16"/>
                </a:solidFill>
              </a:rPr>
              <a:t>invasion </a:t>
            </a:r>
            <a:r>
              <a:rPr lang="en-US" dirty="0">
                <a:solidFill>
                  <a:schemeClr val="tx1"/>
                </a:solidFill>
              </a:rPr>
              <a:t>we are not DEFENDING </a:t>
            </a:r>
            <a:r>
              <a:rPr lang="en-US" dirty="0" err="1">
                <a:solidFill>
                  <a:srgbClr val="FE8637"/>
                </a:solidFill>
              </a:rPr>
              <a:t>saddam</a:t>
            </a:r>
            <a:r>
              <a:rPr lang="en-US" dirty="0">
                <a:solidFill>
                  <a:schemeClr val="tx1"/>
                </a:solidFill>
              </a:rPr>
              <a:t>....just pointing out how </a:t>
            </a:r>
            <a:r>
              <a:rPr lang="en-US" dirty="0" err="1">
                <a:solidFill>
                  <a:srgbClr val="B32C16"/>
                </a:solidFill>
              </a:rPr>
              <a:t>neocons</a:t>
            </a:r>
            <a:r>
              <a:rPr lang="en-US" dirty="0">
                <a:solidFill>
                  <a:srgbClr val="B32C16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rarely let facts get in the way of a good war.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33450" y="4727575"/>
            <a:ext cx="6991350" cy="1492250"/>
          </a:xfrm>
          <a:prstGeom prst="wedgeRoundRect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So wait, how many do you think </a:t>
            </a:r>
            <a:r>
              <a:rPr lang="en-US" dirty="0">
                <a:solidFill>
                  <a:srgbClr val="FE8637"/>
                </a:solidFill>
              </a:rPr>
              <a:t>Saddam </a:t>
            </a:r>
            <a:r>
              <a:rPr lang="en-US" dirty="0">
                <a:solidFill>
                  <a:schemeClr val="tx1"/>
                </a:solidFill>
              </a:rPr>
              <a:t>killed or oppressed? You’re trying to make him look better than he actually was. You’re the one </a:t>
            </a:r>
            <a:r>
              <a:rPr lang="en-US" dirty="0">
                <a:solidFill>
                  <a:srgbClr val="FFFF00"/>
                </a:solidFill>
              </a:rPr>
              <a:t>inflating</a:t>
            </a:r>
            <a:r>
              <a:rPr lang="en-US" dirty="0">
                <a:solidFill>
                  <a:srgbClr val="FE8637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casualties we’ve caused! Seriously, what estimates (with a link) are there that we’ve killed over 100,000 civilians. Not some crack pot geocities page either.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Investigation of Quoting behavior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Investigation of Quoting behavior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Negative correlation between words only in quoted message and words only in post (r=-0.1, p &lt; 0.05)</a:t>
            </a:r>
          </a:p>
          <a:p>
            <a:pPr eaLnBrk="1" hangingPunct="1"/>
            <a:r>
              <a:rPr lang="en-US" dirty="0" smtClean="0"/>
              <a:t>Positive correlation between score </a:t>
            </a:r>
            <a:r>
              <a:rPr lang="en-US" dirty="0" smtClean="0"/>
              <a:t>of quoted </a:t>
            </a:r>
            <a:r>
              <a:rPr lang="en-US" dirty="0" smtClean="0"/>
              <a:t>words and score of the whole post (r=0.18, p &lt; 0.02)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Score of words only in post are significantly more reflective of the affiliation of the poster than that of the author of the quoted message</a:t>
            </a:r>
          </a:p>
          <a:p>
            <a:pPr lvl="1" eaLnBrk="1" hangingPunct="1"/>
            <a:r>
              <a:rPr lang="en-US" sz="2000" dirty="0" smtClean="0"/>
              <a:t>Similar result with score of words only in quote with affiliation of author of quoted message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78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we care about Interaction Analysis?</a:t>
            </a:r>
          </a:p>
          <a:p>
            <a:endParaRPr lang="en-US" dirty="0"/>
          </a:p>
          <a:p>
            <a:r>
              <a:rPr lang="en-US" dirty="0"/>
              <a:t>Caveats from Applied Machine Learning</a:t>
            </a:r>
          </a:p>
          <a:p>
            <a:endParaRPr lang="en-US" dirty="0" smtClean="0"/>
          </a:p>
          <a:p>
            <a:r>
              <a:rPr lang="en-US" dirty="0" smtClean="0"/>
              <a:t>Sociolinguistic view of Interaction analysis</a:t>
            </a:r>
          </a:p>
          <a:p>
            <a:endParaRPr lang="en-US" dirty="0" smtClean="0"/>
          </a:p>
          <a:p>
            <a:r>
              <a:rPr lang="en-US" dirty="0" smtClean="0"/>
              <a:t>Modeling Sociolinguistics with Machine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Remaining Tension: Communities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25753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Findings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Evidence that both projected author and assumed hearer are reflected in our lexical choices:</a:t>
            </a:r>
          </a:p>
          <a:p>
            <a:pPr lvl="1"/>
            <a:r>
              <a:rPr lang="en-US" sz="2000" dirty="0" smtClean="0"/>
              <a:t>Quotes </a:t>
            </a:r>
            <a:r>
              <a:rPr lang="en-US" sz="2000" dirty="0" smtClean="0"/>
              <a:t>from opposite point of view include the words that are less strongly associated with the opposite perspective</a:t>
            </a:r>
          </a:p>
          <a:p>
            <a:pPr lvl="1"/>
            <a:r>
              <a:rPr lang="en-US" sz="2000" dirty="0" smtClean="0"/>
              <a:t>Because of quotes, displayed bias shifts towards the bias of the person to whom the message is directed</a:t>
            </a:r>
          </a:p>
          <a:p>
            <a:pPr lvl="1"/>
            <a:r>
              <a:rPr lang="en-US" sz="2000" dirty="0" smtClean="0"/>
              <a:t>Personal bias of the speaker is most strongly represented by non-quoted portions of text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4404360"/>
            <a:ext cx="3074361" cy="1905000"/>
            <a:chOff x="1371600" y="4419600"/>
            <a:chExt cx="3074361" cy="1905000"/>
          </a:xfrm>
        </p:grpSpPr>
        <p:pic>
          <p:nvPicPr>
            <p:cNvPr id="4" name="Picture 3" descr="Do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19600"/>
              <a:ext cx="16478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Elija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27574"/>
              <a:ext cx="1245561" cy="189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flipH="1">
            <a:off x="5307639" y="4404360"/>
            <a:ext cx="3074361" cy="1905000"/>
            <a:chOff x="1371600" y="4419600"/>
            <a:chExt cx="3074361" cy="1905000"/>
          </a:xfrm>
        </p:grpSpPr>
        <p:pic>
          <p:nvPicPr>
            <p:cNvPr id="8" name="Picture 7" descr="Do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19600"/>
              <a:ext cx="16478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Elijah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27574"/>
              <a:ext cx="1245561" cy="189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>
            <a:off x="4475178" y="4404360"/>
            <a:ext cx="0" cy="190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07639" y="4404360"/>
            <a:ext cx="3074361" cy="19050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we care about Interaction Analysis?</a:t>
            </a:r>
          </a:p>
          <a:p>
            <a:endParaRPr lang="en-US" dirty="0"/>
          </a:p>
          <a:p>
            <a:r>
              <a:rPr lang="en-US" dirty="0"/>
              <a:t>Caveats from Applied Machine Learning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Sociolinguistic view of Interaction analysis</a:t>
            </a:r>
          </a:p>
          <a:p>
            <a:endParaRPr lang="en-US" dirty="0" smtClean="0"/>
          </a:p>
          <a:p>
            <a:r>
              <a:rPr lang="en-US" dirty="0" smtClean="0"/>
              <a:t>Modeling Sociolinguistics with Machine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Remaining Tension: Communities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25753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9" y="899160"/>
            <a:ext cx="2971800" cy="2377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Discourse and Identity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80419" y="914400"/>
            <a:ext cx="5764140" cy="5791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Identity is reflected in the way we present ourselves in conversational interactions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Reflects who we are, how we think, and where we belong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Also reflects how we think of our audience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Examples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Regional dialect: </a:t>
            </a:r>
            <a:r>
              <a:rPr lang="en-US" sz="1800" dirty="0" smtClean="0"/>
              <a:t>shows my identification with where I am from, but also shows I am comfortable letting you identify me that way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Jargon and technical terms: </a:t>
            </a:r>
            <a:r>
              <a:rPr lang="en-US" sz="1800" dirty="0" smtClean="0"/>
              <a:t>shows my identification with a work community, but also shows I expect you to be able to relate to that part of my life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Level of formality: </a:t>
            </a:r>
            <a:r>
              <a:rPr lang="en-US" sz="1800" dirty="0" smtClean="0"/>
              <a:t>shows where we stand in relation to one another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Explicitness in reference: </a:t>
            </a:r>
            <a:r>
              <a:rPr lang="en-US" sz="1800" dirty="0" smtClean="0"/>
              <a:t>shows whether I am treating you like an insider or an outsider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" y="4267200"/>
            <a:ext cx="3086100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363">
            <a:off x="129159" y="3088849"/>
            <a:ext cx="304800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4267200"/>
          </a:xfrm>
        </p:spPr>
        <p:txBody>
          <a:bodyPr/>
          <a:lstStyle/>
          <a:p>
            <a:r>
              <a:rPr lang="en-US" sz="6000" dirty="0" smtClean="0"/>
              <a:t>Systemic Functional Linguistics</a:t>
            </a:r>
          </a:p>
        </p:txBody>
      </p:sp>
      <p:sp>
        <p:nvSpPr>
          <p:cNvPr id="11267" name="Subtitle 4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8458200" cy="16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200" dirty="0" smtClean="0"/>
              <a:t>“Discourse analysis employs </a:t>
            </a:r>
            <a:r>
              <a:rPr lang="en-US" sz="3200" b="1" dirty="0" smtClean="0"/>
              <a:t>the tools of grammarians </a:t>
            </a:r>
            <a:r>
              <a:rPr lang="en-US" sz="3200" dirty="0" smtClean="0"/>
              <a:t>to identify the roles of wordings in passages of text, and employs the tools of social theorists to explain why they make the meanings they do</a:t>
            </a:r>
            <a:r>
              <a:rPr lang="en-US" sz="3200" dirty="0" smtClean="0"/>
              <a:t>.”</a:t>
            </a:r>
          </a:p>
          <a:p>
            <a:pPr algn="ctr"/>
            <a:r>
              <a:rPr lang="en-US" sz="3200" dirty="0" smtClean="0"/>
              <a:t>(Martin &amp; White, 2005)</a:t>
            </a:r>
            <a:endParaRPr lang="en-US" sz="3200" dirty="0" smtClean="0"/>
          </a:p>
        </p:txBody>
      </p:sp>
      <p:pic>
        <p:nvPicPr>
          <p:cNvPr id="11268" name="Picture 5" descr="systema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unsystemat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Straight Arrow Connector 8"/>
          <p:cNvCxnSpPr>
            <a:cxnSpLocks noChangeShapeType="1"/>
          </p:cNvCxnSpPr>
          <p:nvPr/>
        </p:nvCxnSpPr>
        <p:spPr bwMode="auto">
          <a:xfrm>
            <a:off x="1676400" y="762000"/>
            <a:ext cx="55626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1771650" y="392113"/>
            <a:ext cx="531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What do form-function correspondences look like?</a:t>
            </a:r>
          </a:p>
        </p:txBody>
      </p:sp>
    </p:spTree>
    <p:extLst>
      <p:ext uri="{BB962C8B-B14F-4D97-AF65-F5344CB8AC3E}">
        <p14:creationId xmlns:p14="http://schemas.microsoft.com/office/powerpoint/2010/main" val="3822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/>
              <a:t>Engagement</a:t>
            </a:r>
            <a:r>
              <a:rPr lang="en-US" sz="4000" dirty="0" smtClean="0"/>
              <a:t>: Social positioning in conversational style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971800" y="1981200"/>
            <a:ext cx="5791200" cy="47244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message: </a:t>
            </a:r>
            <a:r>
              <a:rPr lang="en-US" dirty="0" smtClean="0"/>
              <a:t>Most contributions express some content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Projected </a:t>
            </a:r>
            <a:r>
              <a:rPr lang="en-US" b="1" dirty="0" smtClean="0"/>
              <a:t>author: </a:t>
            </a:r>
            <a:r>
              <a:rPr lang="en-US" dirty="0" smtClean="0"/>
              <a:t>How I phrase it says something about my stance with respect to that content</a:t>
            </a:r>
          </a:p>
          <a:p>
            <a:pPr eaLnBrk="1" hangingPunct="1"/>
            <a:r>
              <a:rPr lang="en-US" b="1" dirty="0" smtClean="0"/>
              <a:t>Assumed </a:t>
            </a:r>
            <a:r>
              <a:rPr lang="en-US" b="1" dirty="0" smtClean="0"/>
              <a:t>reader: </a:t>
            </a:r>
            <a:r>
              <a:rPr lang="en-US" dirty="0" smtClean="0"/>
              <a:t>Also says something about what I assume is your stance and my stance in relation to you</a:t>
            </a:r>
          </a:p>
          <a:p>
            <a:pPr eaLnBrk="1" hangingPunct="1"/>
            <a:r>
              <a:rPr lang="en-US" b="1" dirty="0" smtClean="0"/>
              <a:t>Actual Reader</a:t>
            </a:r>
            <a:r>
              <a:rPr lang="en-US" b="1" dirty="0" smtClean="0"/>
              <a:t>: </a:t>
            </a:r>
            <a:r>
              <a:rPr lang="en-US" dirty="0" smtClean="0"/>
              <a:t>The hearer may respond either to the message or its positioning</a:t>
            </a:r>
          </a:p>
        </p:txBody>
      </p:sp>
      <p:grpSp>
        <p:nvGrpSpPr>
          <p:cNvPr id="19460" name="Group 48"/>
          <p:cNvGrpSpPr>
            <a:grpSpLocks/>
          </p:cNvGrpSpPr>
          <p:nvPr/>
        </p:nvGrpSpPr>
        <p:grpSpPr bwMode="auto">
          <a:xfrm>
            <a:off x="228600" y="1752600"/>
            <a:ext cx="2471738" cy="3032125"/>
            <a:chOff x="228600" y="1752600"/>
            <a:chExt cx="2472396" cy="3032872"/>
          </a:xfrm>
        </p:grpSpPr>
        <p:sp>
          <p:nvSpPr>
            <p:cNvPr id="22" name="Rounded Rectangle 21"/>
            <p:cNvSpPr/>
            <p:nvPr/>
          </p:nvSpPr>
          <p:spPr>
            <a:xfrm>
              <a:off x="876472" y="1782770"/>
              <a:ext cx="1067084" cy="381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0" name="TextBox 6"/>
            <p:cNvSpPr txBox="1">
              <a:spLocks noChangeArrowheads="1"/>
            </p:cNvSpPr>
            <p:nvPr/>
          </p:nvSpPr>
          <p:spPr bwMode="auto">
            <a:xfrm>
              <a:off x="988034" y="1752600"/>
              <a:ext cx="877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mbria" pitchFamily="18" charset="0"/>
                </a:rPr>
                <a:t>Author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" y="2351235"/>
              <a:ext cx="1067084" cy="5319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2" name="TextBox 7"/>
            <p:cNvSpPr txBox="1">
              <a:spLocks noChangeArrowheads="1"/>
            </p:cNvSpPr>
            <p:nvPr/>
          </p:nvSpPr>
          <p:spPr bwMode="auto">
            <a:xfrm>
              <a:off x="304800" y="2279805"/>
              <a:ext cx="9476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latin typeface="Cambria" pitchFamily="18" charset="0"/>
                </a:rPr>
                <a:t>Implied</a:t>
              </a:r>
            </a:p>
            <a:p>
              <a:pPr algn="ctr" eaLnBrk="1" hangingPunct="1"/>
              <a:r>
                <a:rPr lang="en-US">
                  <a:latin typeface="Cambria" pitchFamily="18" charset="0"/>
                </a:rPr>
                <a:t>Author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33912" y="2344884"/>
              <a:ext cx="1067084" cy="5335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4" name="TextBox 8"/>
            <p:cNvSpPr txBox="1">
              <a:spLocks noChangeArrowheads="1"/>
            </p:cNvSpPr>
            <p:nvPr/>
          </p:nvSpPr>
          <p:spPr bwMode="auto">
            <a:xfrm>
              <a:off x="1670732" y="2279805"/>
              <a:ext cx="9476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latin typeface="Cambria" pitchFamily="18" charset="0"/>
                </a:rPr>
                <a:t>Implied</a:t>
              </a:r>
            </a:p>
            <a:p>
              <a:pPr algn="ctr" eaLnBrk="1" hangingPunct="1"/>
              <a:r>
                <a:rPr lang="en-US">
                  <a:latin typeface="Cambria" pitchFamily="18" charset="0"/>
                </a:rPr>
                <a:t>Reader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76472" y="3072138"/>
              <a:ext cx="1067084" cy="381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6" name="TextBox 9"/>
            <p:cNvSpPr txBox="1">
              <a:spLocks noChangeArrowheads="1"/>
            </p:cNvSpPr>
            <p:nvPr/>
          </p:nvSpPr>
          <p:spPr bwMode="auto">
            <a:xfrm>
              <a:off x="1077284" y="3030472"/>
              <a:ext cx="602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mbria" pitchFamily="18" charset="0"/>
                </a:rPr>
                <a:t>Text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76472" y="3739052"/>
              <a:ext cx="1067084" cy="381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78" name="TextBox 10"/>
            <p:cNvSpPr txBox="1">
              <a:spLocks noChangeArrowheads="1"/>
            </p:cNvSpPr>
            <p:nvPr/>
          </p:nvSpPr>
          <p:spPr bwMode="auto">
            <a:xfrm>
              <a:off x="1032804" y="3690536"/>
              <a:ext cx="74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mbria" pitchFamily="18" charset="0"/>
                </a:rPr>
                <a:t>Effect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76472" y="4404378"/>
              <a:ext cx="1067084" cy="381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80" name="TextBox 11"/>
            <p:cNvSpPr txBox="1">
              <a:spLocks noChangeArrowheads="1"/>
            </p:cNvSpPr>
            <p:nvPr/>
          </p:nvSpPr>
          <p:spPr bwMode="auto">
            <a:xfrm>
              <a:off x="978616" y="4404472"/>
              <a:ext cx="88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mbria" pitchFamily="18" charset="0"/>
                </a:rPr>
                <a:t>Reader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rot="5400000">
            <a:off x="816768" y="1913732"/>
            <a:ext cx="157163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1844675" y="1919288"/>
            <a:ext cx="1587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930275" y="2647950"/>
            <a:ext cx="1587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1769268" y="2653507"/>
            <a:ext cx="157163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2"/>
            <a:endCxn id="19478" idx="0"/>
          </p:cNvCxnSpPr>
          <p:nvPr/>
        </p:nvCxnSpPr>
        <p:spPr>
          <a:xfrm rot="5400000">
            <a:off x="1289844" y="3571081"/>
            <a:ext cx="236538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297782" y="4253706"/>
            <a:ext cx="236538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24" descr="MartinDiscours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74" y="1577182"/>
            <a:ext cx="56388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-762000"/>
            <a:ext cx="2819400" cy="2971800"/>
          </a:xfrm>
        </p:spPr>
        <p:txBody>
          <a:bodyPr/>
          <a:lstStyle/>
          <a:p>
            <a:r>
              <a:rPr lang="en-US" sz="3600" dirty="0" smtClean="0"/>
              <a:t>The Future of Computing?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3" name="Picture 4" descr="iron-man-su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4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1828800"/>
            <a:ext cx="9906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5660" y="2819400"/>
            <a:ext cx="7620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934" y="1905000"/>
            <a:ext cx="464429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-4038600"/>
            <a:ext cx="3505200" cy="5715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Heteroglossia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(Martin &amp; White, 2005, p117)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0"/>
            <a:ext cx="3962400" cy="55626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400" dirty="0" smtClean="0"/>
              <a:t>System of Engagement</a:t>
            </a:r>
          </a:p>
          <a:p>
            <a:pPr lvl="2"/>
            <a:r>
              <a:rPr lang="en-US" sz="2400" dirty="0" smtClean="0"/>
              <a:t>Showing openness to the existence of other perspectives</a:t>
            </a:r>
          </a:p>
          <a:p>
            <a:pPr lvl="2"/>
            <a:r>
              <a:rPr lang="en-US" sz="2400" dirty="0" smtClean="0"/>
              <a:t>Less final / Invites more discussion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Example:</a:t>
            </a:r>
          </a:p>
          <a:p>
            <a:pPr lvl="2"/>
            <a:r>
              <a:rPr lang="en-US" sz="2400" b="1" dirty="0" smtClean="0"/>
              <a:t>[M] </a:t>
            </a:r>
            <a:r>
              <a:rPr lang="en-US" sz="2400" dirty="0" smtClean="0"/>
              <a:t>Iron Man </a:t>
            </a:r>
            <a:r>
              <a:rPr lang="en-US" sz="2400" dirty="0" smtClean="0"/>
              <a:t>is </a:t>
            </a:r>
            <a:r>
              <a:rPr lang="en-US" sz="2400" dirty="0" smtClean="0"/>
              <a:t>a good movie</a:t>
            </a:r>
            <a:endParaRPr lang="en-US" sz="2400" dirty="0" smtClean="0"/>
          </a:p>
          <a:p>
            <a:pPr lvl="2"/>
            <a:r>
              <a:rPr lang="en-US" sz="2400" b="1" dirty="0" smtClean="0"/>
              <a:t>[HE] </a:t>
            </a:r>
            <a:r>
              <a:rPr lang="en-US" sz="2400" dirty="0" smtClean="0"/>
              <a:t>I consider </a:t>
            </a:r>
            <a:r>
              <a:rPr lang="en-US" sz="2400" dirty="0" smtClean="0"/>
              <a:t>Iron Man </a:t>
            </a:r>
            <a:r>
              <a:rPr lang="en-US" sz="2400" dirty="0" smtClean="0"/>
              <a:t>to be </a:t>
            </a:r>
            <a:r>
              <a:rPr lang="en-US" sz="2400" dirty="0" smtClean="0"/>
              <a:t>a good movie</a:t>
            </a:r>
            <a:endParaRPr lang="en-US" sz="2400" dirty="0" smtClean="0"/>
          </a:p>
          <a:p>
            <a:pPr lvl="2"/>
            <a:r>
              <a:rPr lang="en-US" sz="2400" b="1" dirty="0" smtClean="0"/>
              <a:t>[HC] </a:t>
            </a:r>
            <a:r>
              <a:rPr lang="en-US" sz="2400" dirty="0" smtClean="0"/>
              <a:t>There’s no denying that </a:t>
            </a:r>
            <a:r>
              <a:rPr lang="en-US" sz="2400" dirty="0" smtClean="0"/>
              <a:t>Iron Man </a:t>
            </a:r>
            <a:r>
              <a:rPr lang="en-US" sz="2400" dirty="0" smtClean="0"/>
              <a:t>is </a:t>
            </a:r>
            <a:r>
              <a:rPr lang="en-US" sz="2400" dirty="0" smtClean="0"/>
              <a:t>a good movie</a:t>
            </a:r>
            <a:endParaRPr lang="en-US" sz="2400" dirty="0" smtClean="0"/>
          </a:p>
          <a:p>
            <a:pPr lvl="2"/>
            <a:r>
              <a:rPr lang="en-US" sz="2400" b="1" dirty="0" smtClean="0"/>
              <a:t>[NA] </a:t>
            </a:r>
            <a:r>
              <a:rPr lang="en-US" sz="2400" dirty="0" smtClean="0"/>
              <a:t>Is </a:t>
            </a:r>
            <a:r>
              <a:rPr lang="en-US" sz="2400" dirty="0" smtClean="0"/>
              <a:t>Iron Man a good movie?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58BF-83BB-4333-B178-3C2A6E5FD74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71725"/>
            <a:ext cx="9144000" cy="448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CC7B1-50C1-41C8-9F6E-E25B84278FB2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76847"/>
              </p:ext>
            </p:extLst>
          </p:nvPr>
        </p:nvGraphicFramePr>
        <p:xfrm>
          <a:off x="304800" y="2514600"/>
          <a:ext cx="8153399" cy="4043380"/>
        </p:xfrm>
        <a:graphic>
          <a:graphicData uri="http://schemas.openxmlformats.org/drawingml/2006/table">
            <a:tbl>
              <a:tblPr/>
              <a:tblGrid>
                <a:gridCol w="589615"/>
                <a:gridCol w="5457176"/>
                <a:gridCol w="1053304"/>
                <a:gridCol w="1053304"/>
              </a:tblGrid>
              <a:tr h="46583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"/>
                          <a:ea typeface="Times New Roman"/>
                          <a:cs typeface="Times New Roman"/>
                        </a:rPr>
                        <a:t>Line</a:t>
                      </a:r>
                      <a:endParaRPr lang="en-US" sz="2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"/>
                          <a:ea typeface="Times New Roman"/>
                          <a:cs typeface="Times New Roman"/>
                        </a:rPr>
                        <a:t>Text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"/>
                          <a:ea typeface="Times New Roman"/>
                          <a:cs typeface="Times New Roman"/>
                        </a:rPr>
                        <a:t>Authority</a:t>
                      </a:r>
                      <a:endParaRPr lang="en-US" sz="2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"/>
                          <a:ea typeface="Times New Roman"/>
                          <a:cs typeface="Times New Roman"/>
                        </a:rPr>
                        <a:t>Heterog</a:t>
                      </a: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1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Stark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: Give me an exploded view.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A2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M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606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2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Jarvis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: The compression in cylinder three appears to be low.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K1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HE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1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3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Stark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: Log that.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A2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M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1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4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Stark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: I'm gonna try again, right now.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A1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M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1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5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Stark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:  Hey, Butterfingers, come here.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A2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M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13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6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Stark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: What's all this stuff doing on top of my desk?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K2</a:t>
                      </a:r>
                      <a:endParaRPr lang="en-US" sz="24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"/>
                        </a:rPr>
                        <a:t>NA</a:t>
                      </a:r>
                      <a:endParaRPr lang="en-US" sz="2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helper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152400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00800" y="2548053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3298" y="3048000"/>
            <a:ext cx="4572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170555"/>
            <a:ext cx="3728740" cy="85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3864" y="0"/>
            <a:ext cx="4660136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36576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/>
              <a:t>Jarvis</a:t>
            </a:r>
            <a:r>
              <a:rPr lang="en-US" b="1" dirty="0" smtClean="0"/>
              <a:t>:</a:t>
            </a:r>
            <a:r>
              <a:rPr lang="en-US" dirty="0" smtClean="0"/>
              <a:t> Test complete. Preparing to power down and begin diagnostics.</a:t>
            </a:r>
          </a:p>
          <a:p>
            <a:pPr>
              <a:buNone/>
            </a:pPr>
            <a:r>
              <a:rPr lang="en-US" b="1" i="1" dirty="0" smtClean="0"/>
              <a:t>Stark</a:t>
            </a:r>
            <a:r>
              <a:rPr lang="en-US" b="1" dirty="0" smtClean="0"/>
              <a:t>: </a:t>
            </a:r>
            <a:r>
              <a:rPr lang="en-US" dirty="0" smtClean="0"/>
              <a:t>Yeah. Tell you what. Do a weather and ATC check.</a:t>
            </a:r>
          </a:p>
          <a:p>
            <a:pPr>
              <a:buNone/>
            </a:pPr>
            <a:r>
              <a:rPr lang="en-US" b="1" i="1" dirty="0" smtClean="0"/>
              <a:t>Stark</a:t>
            </a:r>
            <a:r>
              <a:rPr lang="en-US" b="1" dirty="0" smtClean="0"/>
              <a:t>: </a:t>
            </a:r>
            <a:r>
              <a:rPr lang="en-US" dirty="0" smtClean="0"/>
              <a:t>Start listening in on ground control.</a:t>
            </a:r>
          </a:p>
          <a:p>
            <a:pPr>
              <a:buNone/>
            </a:pPr>
            <a:r>
              <a:rPr lang="en-US" b="1" i="1" dirty="0" smtClean="0"/>
              <a:t>Jarvis</a:t>
            </a:r>
            <a:r>
              <a:rPr lang="en-US" b="1" dirty="0" smtClean="0"/>
              <a:t>:</a:t>
            </a:r>
            <a:r>
              <a:rPr lang="en-US" dirty="0" smtClean="0"/>
              <a:t> Sir, there are still terabytes of calculations needed before an actual flight is...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Stark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Jarvis! Sometimes </a:t>
            </a:r>
            <a:r>
              <a:rPr lang="en-US" u="sng" dirty="0" smtClean="0">
                <a:solidFill>
                  <a:schemeClr val="bg1"/>
                </a:solidFill>
              </a:rPr>
              <a:t>you got to </a:t>
            </a:r>
            <a:r>
              <a:rPr lang="en-US" dirty="0" smtClean="0">
                <a:solidFill>
                  <a:schemeClr val="bg1"/>
                </a:solidFill>
              </a:rPr>
              <a:t>run before you can walk</a:t>
            </a:r>
            <a:r>
              <a:rPr lang="en-US" dirty="0" smtClean="0">
                <a:solidFill>
                  <a:schemeClr val="bg1"/>
                </a:solidFill>
              </a:rPr>
              <a:t>.                  </a:t>
            </a:r>
            <a:r>
              <a:rPr lang="en-US" sz="2100" b="1" dirty="0" smtClean="0">
                <a:solidFill>
                  <a:schemeClr val="bg1"/>
                </a:solidFill>
              </a:rPr>
              <a:t>[HC]</a:t>
            </a:r>
            <a:endParaRPr lang="en-US" sz="21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“Iron Man” Film Script, 59:10.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rstf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3865" y="4616614"/>
            <a:ext cx="4660136" cy="198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65956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http://www.filmofilia.com/tag/iron-man/page/3/</a:t>
            </a:r>
            <a:endParaRPr lang="en-US" sz="1600" dirty="0"/>
          </a:p>
        </p:txBody>
      </p:sp>
      <p:grpSp>
        <p:nvGrpSpPr>
          <p:cNvPr id="12" name="Group 13"/>
          <p:cNvGrpSpPr/>
          <p:nvPr/>
        </p:nvGrpSpPr>
        <p:grpSpPr>
          <a:xfrm>
            <a:off x="3962400" y="3276600"/>
            <a:ext cx="4843404" cy="369332"/>
            <a:chOff x="3962402" y="3059668"/>
            <a:chExt cx="4843404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4889349" y="3059668"/>
              <a:ext cx="391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Usability Heuristic: Good feedback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 flipV="1">
              <a:off x="3962402" y="3200400"/>
              <a:ext cx="926947" cy="43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"/>
          <p:cNvGrpSpPr/>
          <p:nvPr/>
        </p:nvGrpSpPr>
        <p:grpSpPr>
          <a:xfrm>
            <a:off x="3957340" y="3733800"/>
            <a:ext cx="5186660" cy="647700"/>
            <a:chOff x="3810000" y="3657600"/>
            <a:chExt cx="5186660" cy="381000"/>
          </a:xfrm>
        </p:grpSpPr>
        <p:sp>
          <p:nvSpPr>
            <p:cNvPr id="16" name="TextBox 15"/>
            <p:cNvSpPr txBox="1"/>
            <p:nvPr/>
          </p:nvSpPr>
          <p:spPr>
            <a:xfrm>
              <a:off x="4724400" y="3657600"/>
              <a:ext cx="427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Usability Heuristic: Avoiding errors???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>
              <a:off x="3810000" y="3842266"/>
              <a:ext cx="914400" cy="196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495800" y="-1905000"/>
            <a:ext cx="4648200" cy="48006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</a:rPr>
              <a:t>Towards evaluating 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/>
              </a:rPr>
            </a:br>
            <a:r>
              <a:rPr lang="en-US" sz="2800" b="1" dirty="0" smtClean="0">
                <a:solidFill>
                  <a:schemeClr val="bg1"/>
                </a:solidFill>
                <a:effectLst/>
              </a:rPr>
              <a:t>the quality of </a:t>
            </a:r>
            <a:br>
              <a:rPr lang="en-US" sz="2800" b="1" dirty="0" smtClean="0">
                <a:solidFill>
                  <a:schemeClr val="bg1"/>
                </a:solidFill>
                <a:effectLst/>
              </a:rPr>
            </a:br>
            <a:r>
              <a:rPr lang="en-US" sz="2800" b="1" dirty="0" smtClean="0">
                <a:solidFill>
                  <a:schemeClr val="bg1"/>
                </a:solidFill>
                <a:effectLst/>
              </a:rPr>
              <a:t>futuristic human-computer interaction paradigms…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9" name="Picture 5" descr="Iris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45249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we care about Interaction Analysis?</a:t>
            </a:r>
          </a:p>
          <a:p>
            <a:endParaRPr lang="en-US" dirty="0"/>
          </a:p>
          <a:p>
            <a:r>
              <a:rPr lang="en-US" dirty="0"/>
              <a:t>Caveats from Applied Machine Learning</a:t>
            </a:r>
          </a:p>
          <a:p>
            <a:endParaRPr lang="en-US" dirty="0" smtClean="0"/>
          </a:p>
          <a:p>
            <a:r>
              <a:rPr lang="en-US" dirty="0" smtClean="0"/>
              <a:t>Sociolinguistic view of Interaction analysis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Modeling Sociolinguistics with Machine Learning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Remaining Tension: Communities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25753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Why should we care about Interaction Analysis?</a:t>
            </a:r>
          </a:p>
          <a:p>
            <a:endParaRPr lang="en-US" dirty="0"/>
          </a:p>
          <a:p>
            <a:r>
              <a:rPr lang="en-US" dirty="0"/>
              <a:t>Caveats from Applied Machine Learning</a:t>
            </a:r>
          </a:p>
          <a:p>
            <a:endParaRPr lang="en-US" dirty="0" smtClean="0"/>
          </a:p>
          <a:p>
            <a:r>
              <a:rPr lang="en-US" dirty="0" smtClean="0"/>
              <a:t>Sociolinguistic view of Interaction analysis</a:t>
            </a:r>
          </a:p>
          <a:p>
            <a:endParaRPr lang="en-US" dirty="0" smtClean="0"/>
          </a:p>
          <a:p>
            <a:r>
              <a:rPr lang="en-US" dirty="0" smtClean="0"/>
              <a:t>Modeling Sociolinguistics with Machine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Remaining Tension: Communities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25753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29000" y="762000"/>
            <a:ext cx="1447800" cy="609600"/>
            <a:chOff x="3200400" y="762000"/>
            <a:chExt cx="1447800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3276600" y="762000"/>
              <a:ext cx="1228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Theory</a:t>
              </a:r>
              <a:endParaRPr lang="en-US" sz="28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00400" y="762000"/>
              <a:ext cx="14478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2933700"/>
            <a:ext cx="2438400" cy="609600"/>
            <a:chOff x="5638800" y="2057400"/>
            <a:chExt cx="2438400" cy="6096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057400"/>
              <a:ext cx="2289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Interpretation</a:t>
              </a:r>
              <a:endParaRPr lang="en-US" sz="28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638800" y="2057400"/>
              <a:ext cx="24384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76400" y="2933700"/>
            <a:ext cx="3867150" cy="609600"/>
            <a:chOff x="2286000" y="2057400"/>
            <a:chExt cx="3264214" cy="609600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2057400"/>
              <a:ext cx="3111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Research Questions</a:t>
              </a:r>
              <a:endParaRPr lang="en-US" sz="28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0" y="2057400"/>
              <a:ext cx="32004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43400" y="5105400"/>
            <a:ext cx="1600200" cy="609600"/>
            <a:chOff x="3886200" y="3657600"/>
            <a:chExt cx="16002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3962400" y="3657600"/>
              <a:ext cx="1428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Patterns</a:t>
              </a:r>
              <a:endParaRPr lang="en-US" sz="28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86200" y="3657600"/>
              <a:ext cx="16002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2000" y="5105400"/>
            <a:ext cx="1447800" cy="609600"/>
            <a:chOff x="1600200" y="3657600"/>
            <a:chExt cx="1447800" cy="609600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3657600"/>
              <a:ext cx="884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Data</a:t>
              </a:r>
              <a:endParaRPr lang="en-US" sz="2800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00200" y="3657600"/>
              <a:ext cx="14478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0999" y="762000"/>
            <a:ext cx="2653787" cy="609600"/>
            <a:chOff x="5562600" y="914400"/>
            <a:chExt cx="2259574" cy="609600"/>
          </a:xfrm>
        </p:grpSpPr>
        <p:sp>
          <p:nvSpPr>
            <p:cNvPr id="27" name="TextBox 26"/>
            <p:cNvSpPr txBox="1"/>
            <p:nvPr/>
          </p:nvSpPr>
          <p:spPr>
            <a:xfrm>
              <a:off x="5629779" y="914400"/>
              <a:ext cx="2192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Methodology</a:t>
              </a:r>
              <a:endParaRPr lang="en-US" sz="28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562600" y="914400"/>
              <a:ext cx="22098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endCxn id="26" idx="0"/>
          </p:cNvCxnSpPr>
          <p:nvPr/>
        </p:nvCxnSpPr>
        <p:spPr>
          <a:xfrm rot="16200000" flipH="1">
            <a:off x="-476250" y="3143250"/>
            <a:ext cx="36576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2"/>
          </p:cNvCxnSpPr>
          <p:nvPr/>
        </p:nvCxnSpPr>
        <p:spPr>
          <a:xfrm flipH="1">
            <a:off x="1752600" y="3543300"/>
            <a:ext cx="1819575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971800" y="18288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3"/>
            <a:endCxn id="25" idx="1"/>
          </p:cNvCxnSpPr>
          <p:nvPr/>
        </p:nvCxnSpPr>
        <p:spPr>
          <a:xfrm>
            <a:off x="2209800" y="54102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3124200" y="40386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23" idx="1"/>
          </p:cNvCxnSpPr>
          <p:nvPr/>
        </p:nvCxnSpPr>
        <p:spPr>
          <a:xfrm rot="16200000" flipH="1">
            <a:off x="4152900" y="1371600"/>
            <a:ext cx="1866900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0"/>
          </p:cNvCxnSpPr>
          <p:nvPr/>
        </p:nvCxnSpPr>
        <p:spPr>
          <a:xfrm rot="5400000" flipH="1" flipV="1">
            <a:off x="4705350" y="3867150"/>
            <a:ext cx="16764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0"/>
            <a:endCxn id="22" idx="3"/>
          </p:cNvCxnSpPr>
          <p:nvPr/>
        </p:nvCxnSpPr>
        <p:spPr>
          <a:xfrm rot="16200000" flipV="1">
            <a:off x="5124450" y="819150"/>
            <a:ext cx="18669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1"/>
            <a:endCxn id="27" idx="3"/>
          </p:cNvCxnSpPr>
          <p:nvPr/>
        </p:nvCxnSpPr>
        <p:spPr>
          <a:xfrm flipH="1" flipV="1">
            <a:off x="3034786" y="1023610"/>
            <a:ext cx="394214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0999" y="4572000"/>
            <a:ext cx="6172201" cy="16002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Blogging!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507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http://blogging.la/2011/05/30/blogging-in-la-going-weekly/</a:t>
            </a:r>
          </a:p>
        </p:txBody>
      </p:sp>
    </p:spTree>
    <p:extLst>
      <p:ext uri="{BB962C8B-B14F-4D97-AF65-F5344CB8AC3E}">
        <p14:creationId xmlns:p14="http://schemas.microsoft.com/office/powerpoint/2010/main" val="21316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600200"/>
          </a:xfrm>
        </p:spPr>
        <p:txBody>
          <a:bodyPr/>
          <a:lstStyle/>
          <a:p>
            <a:r>
              <a:rPr lang="en-US" dirty="0" smtClean="0"/>
              <a:t>Blog Authorship: </a:t>
            </a:r>
            <a:br>
              <a:rPr lang="en-US" dirty="0" smtClean="0"/>
            </a:br>
            <a:r>
              <a:rPr lang="en-US" sz="4400" i="1" dirty="0" smtClean="0"/>
              <a:t>Male or Female?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019800" cy="51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799"/>
            <a:ext cx="9144920" cy="504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600200"/>
          </a:xfrm>
        </p:spPr>
        <p:txBody>
          <a:bodyPr/>
          <a:lstStyle/>
          <a:p>
            <a:r>
              <a:rPr lang="en-US" dirty="0" smtClean="0"/>
              <a:t>Stretchy Patterns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Gianfortoni</a:t>
            </a:r>
            <a:r>
              <a:rPr lang="en-US" sz="2000" dirty="0" smtClean="0"/>
              <a:t>, Adamson, &amp; Rosé, 2011)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799"/>
            <a:ext cx="1165766" cy="1554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" y="302940"/>
            <a:ext cx="1167161" cy="155621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80373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05400" y="1905000"/>
            <a:ext cx="3771900" cy="4525963"/>
          </a:xfrm>
        </p:spPr>
        <p:txBody>
          <a:bodyPr/>
          <a:lstStyle/>
          <a:p>
            <a:r>
              <a:rPr lang="en-US" dirty="0" smtClean="0"/>
              <a:t>A sequence of 1 to 6 categories</a:t>
            </a:r>
          </a:p>
          <a:p>
            <a:endParaRPr lang="en-US" dirty="0" smtClean="0"/>
          </a:p>
          <a:p>
            <a:r>
              <a:rPr lang="en-US" dirty="0" smtClean="0"/>
              <a:t>May include GAPs </a:t>
            </a:r>
          </a:p>
          <a:p>
            <a:pPr lvl="1"/>
            <a:r>
              <a:rPr lang="en-US" sz="2000" dirty="0" smtClean="0"/>
              <a:t>Can cover any symbol</a:t>
            </a:r>
          </a:p>
          <a:p>
            <a:pPr lvl="1"/>
            <a:r>
              <a:rPr lang="en-US" sz="2000" dirty="0" smtClean="0"/>
              <a:t>GAP+ may cover any number of symbols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Must not begin or end with a GAP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5" y="4950183"/>
            <a:ext cx="4783288" cy="18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Domain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170162"/>
            <a:ext cx="350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Contrast random CV and leave-one-occupation-out CV</a:t>
            </a:r>
          </a:p>
          <a:p>
            <a:r>
              <a:rPr lang="en-US" dirty="0" smtClean="0"/>
              <a:t>All feature space representations show significant drop between random CV and leave-one-occupation-out CV</a:t>
            </a:r>
          </a:p>
          <a:p>
            <a:r>
              <a:rPr lang="en-US" dirty="0" smtClean="0"/>
              <a:t>Only stretchy patterns remain significantly above random performance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648200" cy="44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943600"/>
            <a:ext cx="4648200" cy="712888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Learning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05000"/>
            <a:ext cx="3505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Train and test on sampling across all occupations</a:t>
            </a:r>
          </a:p>
          <a:p>
            <a:r>
              <a:rPr lang="en-US" dirty="0" smtClean="0"/>
              <a:t>Always test on the same set</a:t>
            </a:r>
          </a:p>
          <a:p>
            <a:r>
              <a:rPr lang="en-US" dirty="0" smtClean="0"/>
              <a:t>Training sets vary by size</a:t>
            </a:r>
          </a:p>
          <a:p>
            <a:r>
              <a:rPr lang="en-US" dirty="0" smtClean="0"/>
              <a:t>No significant differences in performance with smallest training set</a:t>
            </a:r>
          </a:p>
          <a:p>
            <a:r>
              <a:rPr lang="en-US" dirty="0" smtClean="0"/>
              <a:t>Significant advantage for Stretchy Patterns at all other training set sizes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90493"/>
            <a:ext cx="458958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34" y="4541644"/>
            <a:ext cx="1165766" cy="155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" y="4539785"/>
            <a:ext cx="1167161" cy="15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316" y="3669252"/>
            <a:ext cx="11277600" cy="1600200"/>
          </a:xfrm>
        </p:spPr>
        <p:txBody>
          <a:bodyPr/>
          <a:lstStyle/>
          <a:p>
            <a:r>
              <a:rPr lang="en-US" sz="7200" dirty="0" smtClean="0"/>
              <a:t>Does that mean 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we succeeded 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in modeling gender?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192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29000" y="762000"/>
            <a:ext cx="1447800" cy="609600"/>
            <a:chOff x="3200400" y="762000"/>
            <a:chExt cx="1447800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3276600" y="762000"/>
              <a:ext cx="1228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Theory</a:t>
              </a:r>
              <a:endParaRPr lang="en-US" sz="28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00400" y="762000"/>
              <a:ext cx="14478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9800" y="2933700"/>
            <a:ext cx="2438400" cy="609600"/>
            <a:chOff x="5638800" y="2057400"/>
            <a:chExt cx="2438400" cy="6096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057400"/>
              <a:ext cx="2289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Interpretation</a:t>
              </a:r>
              <a:endParaRPr lang="en-US" sz="28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638800" y="2057400"/>
              <a:ext cx="24384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76400" y="2933700"/>
            <a:ext cx="3867150" cy="609600"/>
            <a:chOff x="2286000" y="2057400"/>
            <a:chExt cx="3264214" cy="609600"/>
          </a:xfrm>
        </p:grpSpPr>
        <p:sp>
          <p:nvSpPr>
            <p:cNvPr id="8" name="TextBox 7"/>
            <p:cNvSpPr txBox="1"/>
            <p:nvPr/>
          </p:nvSpPr>
          <p:spPr>
            <a:xfrm>
              <a:off x="2438400" y="2057400"/>
              <a:ext cx="3111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Research Questions</a:t>
              </a:r>
              <a:endParaRPr lang="en-US" sz="28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0" y="2057400"/>
              <a:ext cx="32004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43400" y="5105400"/>
            <a:ext cx="1600200" cy="609600"/>
            <a:chOff x="3886200" y="3657600"/>
            <a:chExt cx="16002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3962400" y="3657600"/>
              <a:ext cx="1428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Patterns</a:t>
              </a:r>
              <a:endParaRPr lang="en-US" sz="2800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86200" y="3657600"/>
              <a:ext cx="16002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2000" y="5105400"/>
            <a:ext cx="1447800" cy="609600"/>
            <a:chOff x="1600200" y="3657600"/>
            <a:chExt cx="1447800" cy="609600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3657600"/>
              <a:ext cx="884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Data</a:t>
              </a:r>
              <a:endParaRPr lang="en-US" sz="2800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00200" y="3657600"/>
              <a:ext cx="14478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0999" y="762000"/>
            <a:ext cx="2653787" cy="609600"/>
            <a:chOff x="5562600" y="914400"/>
            <a:chExt cx="2259574" cy="609600"/>
          </a:xfrm>
        </p:grpSpPr>
        <p:sp>
          <p:nvSpPr>
            <p:cNvPr id="27" name="TextBox 26"/>
            <p:cNvSpPr txBox="1"/>
            <p:nvPr/>
          </p:nvSpPr>
          <p:spPr>
            <a:xfrm>
              <a:off x="5629779" y="914400"/>
              <a:ext cx="2192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Methodology</a:t>
              </a:r>
              <a:endParaRPr lang="en-US" sz="28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562600" y="914400"/>
              <a:ext cx="22098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endCxn id="26" idx="0"/>
          </p:cNvCxnSpPr>
          <p:nvPr/>
        </p:nvCxnSpPr>
        <p:spPr>
          <a:xfrm rot="16200000" flipH="1">
            <a:off x="-476250" y="3143250"/>
            <a:ext cx="36576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2"/>
          </p:cNvCxnSpPr>
          <p:nvPr/>
        </p:nvCxnSpPr>
        <p:spPr>
          <a:xfrm flipH="1">
            <a:off x="1752600" y="3543300"/>
            <a:ext cx="1819575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971800" y="18288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3"/>
            <a:endCxn id="25" idx="1"/>
          </p:cNvCxnSpPr>
          <p:nvPr/>
        </p:nvCxnSpPr>
        <p:spPr>
          <a:xfrm>
            <a:off x="2209800" y="54102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3124200" y="40386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23" idx="1"/>
          </p:cNvCxnSpPr>
          <p:nvPr/>
        </p:nvCxnSpPr>
        <p:spPr>
          <a:xfrm rot="16200000" flipH="1">
            <a:off x="4152900" y="1371600"/>
            <a:ext cx="1866900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0"/>
          </p:cNvCxnSpPr>
          <p:nvPr/>
        </p:nvCxnSpPr>
        <p:spPr>
          <a:xfrm rot="5400000" flipH="1" flipV="1">
            <a:off x="4705350" y="3867150"/>
            <a:ext cx="16764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0"/>
            <a:endCxn id="22" idx="3"/>
          </p:cNvCxnSpPr>
          <p:nvPr/>
        </p:nvCxnSpPr>
        <p:spPr>
          <a:xfrm rot="16200000" flipV="1">
            <a:off x="5124450" y="819150"/>
            <a:ext cx="18669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1"/>
            <a:endCxn id="27" idx="3"/>
          </p:cNvCxnSpPr>
          <p:nvPr/>
        </p:nvCxnSpPr>
        <p:spPr>
          <a:xfrm flipH="1" flipV="1">
            <a:off x="3034786" y="1023610"/>
            <a:ext cx="394214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80999" y="4572000"/>
            <a:ext cx="6172201" cy="16002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 about gender and blogging?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04875" y="2240518"/>
            <a:ext cx="3286125" cy="3626882"/>
            <a:chOff x="381000" y="2240518"/>
            <a:chExt cx="3286125" cy="362688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09850"/>
              <a:ext cx="3286125" cy="325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18654" y="2240518"/>
              <a:ext cx="1810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 Patterns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8250" y="2240518"/>
            <a:ext cx="3257550" cy="3493532"/>
            <a:chOff x="4348162" y="1840468"/>
            <a:chExt cx="3257550" cy="349353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62" y="2209800"/>
              <a:ext cx="325755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83739" y="1840468"/>
              <a:ext cx="1586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 Patterns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05200" y="381000"/>
            <a:ext cx="2534668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 smtClean="0">
                <a:solidFill>
                  <a:schemeClr val="accent3"/>
                </a:solidFill>
              </a:rPr>
              <a:t>?</a:t>
            </a:r>
            <a:endParaRPr lang="en-US" sz="413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Personalization</a:t>
            </a:r>
          </a:p>
          <a:p>
            <a:r>
              <a:rPr lang="en-US" dirty="0" smtClean="0"/>
              <a:t>Sentiment Analysis/Opinion Mining</a:t>
            </a:r>
          </a:p>
          <a:p>
            <a:r>
              <a:rPr lang="en-US" dirty="0" smtClean="0"/>
              <a:t>Sarcasm detection</a:t>
            </a:r>
          </a:p>
          <a:p>
            <a:r>
              <a:rPr lang="en-US" dirty="0" smtClean="0"/>
              <a:t>Bias detection</a:t>
            </a:r>
          </a:p>
          <a:p>
            <a:r>
              <a:rPr lang="en-US" dirty="0" smtClean="0"/>
              <a:t>Lie detection</a:t>
            </a:r>
          </a:p>
          <a:p>
            <a:r>
              <a:rPr lang="en-US" dirty="0" smtClean="0"/>
              <a:t>Analysis of Bullying</a:t>
            </a:r>
          </a:p>
          <a:p>
            <a:r>
              <a:rPr lang="en-US" dirty="0" smtClean="0"/>
              <a:t>Analysis of social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should we care about Interaction Analysis?</a:t>
            </a:r>
          </a:p>
          <a:p>
            <a:endParaRPr lang="en-US" dirty="0"/>
          </a:p>
          <a:p>
            <a:r>
              <a:rPr lang="en-US" dirty="0"/>
              <a:t>Caveats from Applied Machine Learning</a:t>
            </a:r>
          </a:p>
          <a:p>
            <a:endParaRPr lang="en-US" dirty="0" smtClean="0"/>
          </a:p>
          <a:p>
            <a:r>
              <a:rPr lang="en-US" dirty="0" smtClean="0"/>
              <a:t>Sociolinguistic view of Interaction analysis</a:t>
            </a:r>
          </a:p>
          <a:p>
            <a:endParaRPr lang="en-US" dirty="0" smtClean="0"/>
          </a:p>
          <a:p>
            <a:r>
              <a:rPr lang="en-US" dirty="0" smtClean="0"/>
              <a:t>Modeling Sociolinguistics with Machine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Remaining Tension: Communities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38532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62000"/>
          </a:xfrm>
        </p:spPr>
        <p:txBody>
          <a:bodyPr/>
          <a:lstStyle/>
          <a:p>
            <a:r>
              <a:rPr lang="en-US" dirty="0" smtClean="0"/>
              <a:t>Controversy over the nature of identity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838200" y="20574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/>
              <a:t>Identity is a function of social categories like gender, ethnicity, etc.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791200" y="20574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/>
              <a:t>Identity is highly individual and constructed in the moment</a:t>
            </a:r>
          </a:p>
        </p:txBody>
      </p:sp>
      <p:cxnSp>
        <p:nvCxnSpPr>
          <p:cNvPr id="12293" name="Straight Connector 6"/>
          <p:cNvCxnSpPr>
            <a:cxnSpLocks noChangeShapeType="1"/>
          </p:cNvCxnSpPr>
          <p:nvPr/>
        </p:nvCxnSpPr>
        <p:spPr bwMode="auto">
          <a:xfrm>
            <a:off x="990600" y="3352800"/>
            <a:ext cx="6934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3581400"/>
            <a:ext cx="7086600" cy="1477963"/>
            <a:chOff x="685800" y="4038600"/>
            <a:chExt cx="7086600" cy="1477328"/>
          </a:xfrm>
        </p:grpSpPr>
        <p:sp>
          <p:nvSpPr>
            <p:cNvPr id="12301" name="TextBox 7"/>
            <p:cNvSpPr txBox="1">
              <a:spLocks noChangeArrowheads="1"/>
            </p:cNvSpPr>
            <p:nvPr/>
          </p:nvSpPr>
          <p:spPr bwMode="auto">
            <a:xfrm>
              <a:off x="685800" y="4038600"/>
              <a:ext cx="2133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/>
                <a:t>Makes sense to study with a quantitative methodology</a:t>
              </a:r>
            </a:p>
          </p:txBody>
        </p:sp>
        <p:sp>
          <p:nvSpPr>
            <p:cNvPr id="12302" name="TextBox 8"/>
            <p:cNvSpPr txBox="1">
              <a:spLocks noChangeArrowheads="1"/>
            </p:cNvSpPr>
            <p:nvPr/>
          </p:nvSpPr>
          <p:spPr bwMode="auto">
            <a:xfrm>
              <a:off x="5638800" y="4038600"/>
              <a:ext cx="21336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/>
                <a:t>Makes sense to study with a constructivist/ qualiataive methodology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14400" y="5410200"/>
            <a:ext cx="7315200" cy="646113"/>
            <a:chOff x="609600" y="5867400"/>
            <a:chExt cx="7315201" cy="646331"/>
          </a:xfrm>
        </p:grpSpPr>
        <p:sp>
          <p:nvSpPr>
            <p:cNvPr id="12299" name="TextBox 10"/>
            <p:cNvSpPr txBox="1">
              <a:spLocks noChangeArrowheads="1"/>
            </p:cNvSpPr>
            <p:nvPr/>
          </p:nvSpPr>
          <p:spPr bwMode="auto">
            <a:xfrm>
              <a:off x="609600" y="5867400"/>
              <a:ext cx="198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/>
                <a:t>Variationist sociolinguistics</a:t>
              </a:r>
            </a:p>
          </p:txBody>
        </p:sp>
        <p:sp>
          <p:nvSpPr>
            <p:cNvPr id="12300" name="TextBox 11"/>
            <p:cNvSpPr txBox="1">
              <a:spLocks noChangeArrowheads="1"/>
            </p:cNvSpPr>
            <p:nvPr/>
          </p:nvSpPr>
          <p:spPr bwMode="auto">
            <a:xfrm>
              <a:off x="5715001" y="5867400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/>
                <a:t>Interactional Sociolingusitics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53975" y="3048000"/>
            <a:ext cx="110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Positivism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85088" y="3048000"/>
            <a:ext cx="1528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Constructivism</a:t>
            </a: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0" y="6239830"/>
            <a:ext cx="9144000" cy="646113"/>
            <a:chOff x="0" y="6248400"/>
            <a:chExt cx="9144000" cy="645565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76200" y="6249000"/>
              <a:ext cx="8991600" cy="64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Methodology reflects our assumptions about the nature of what </a:t>
              </a:r>
              <a:r>
                <a:rPr lang="en-US" dirty="0" smtClean="0"/>
                <a:t>we </a:t>
              </a:r>
              <a:r>
                <a:rPr lang="en-US" dirty="0"/>
                <a:t>are studying.</a:t>
              </a:r>
            </a:p>
            <a:p>
              <a:pPr algn="ctr"/>
              <a:r>
                <a:rPr lang="en-US" b="1" i="1" dirty="0"/>
                <a:t>Is a machine learning approach inherently </a:t>
              </a:r>
              <a:r>
                <a:rPr lang="en-US" b="1" i="1" dirty="0" err="1"/>
                <a:t>variationist</a:t>
              </a:r>
              <a:r>
                <a:rPr lang="en-US" b="1" i="1" dirty="0"/>
                <a:t>?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530326" y="1905000"/>
            <a:ext cx="3581400" cy="415131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4191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language analysis is interaction analysis</a:t>
            </a:r>
          </a:p>
          <a:p>
            <a:r>
              <a:rPr lang="en-US" dirty="0" smtClean="0"/>
              <a:t>The fields of Discourse Analysis and Sociolinguistics challenge the assumptions behind our approaches</a:t>
            </a:r>
          </a:p>
          <a:p>
            <a:r>
              <a:rPr lang="en-US" dirty="0" smtClean="0"/>
              <a:t>Machine learning is only part of the process of understanding interaction</a:t>
            </a:r>
          </a:p>
          <a:p>
            <a:r>
              <a:rPr lang="en-US" dirty="0" smtClean="0"/>
              <a:t>We’re left with difficult tensions between competing research paradigms</a:t>
            </a:r>
          </a:p>
          <a:p>
            <a:r>
              <a:rPr lang="en-US" dirty="0" smtClean="0"/>
              <a:t>What can we do: Strive to Understand our Data!!!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0734"/>
            <a:ext cx="3657600" cy="5418666"/>
          </a:xfrm>
          <a:prstGeom prst="rect">
            <a:avLst/>
          </a:prstGeom>
        </p:spPr>
      </p:pic>
      <p:pic>
        <p:nvPicPr>
          <p:cNvPr id="11" name="Picture 10" descr="Erving_Goff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014" y="826532"/>
            <a:ext cx="4008408" cy="58028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" y="914016"/>
            <a:ext cx="4570354" cy="5715000"/>
            <a:chOff x="154046" y="1066800"/>
            <a:chExt cx="4570354" cy="5715000"/>
          </a:xfrm>
        </p:grpSpPr>
        <p:sp>
          <p:nvSpPr>
            <p:cNvPr id="5" name="Rectangle 4"/>
            <p:cNvSpPr/>
            <p:nvPr/>
          </p:nvSpPr>
          <p:spPr>
            <a:xfrm>
              <a:off x="154046" y="1066800"/>
              <a:ext cx="4570354" cy="571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4046" y="1219200"/>
              <a:ext cx="4570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http://www.cs.cmu.edu/~cprose/SIDE.html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966047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95923"/>
              <a:ext cx="3429000" cy="233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sherl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172" y="2191400"/>
              <a:ext cx="2179506" cy="163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 Collaboration?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818408" cy="47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800" dirty="0" smtClean="0"/>
              <a:t>Carolyn </a:t>
            </a:r>
            <a:r>
              <a:rPr lang="en-US" sz="1800" dirty="0" err="1" smtClean="0"/>
              <a:t>Penstein</a:t>
            </a:r>
            <a:r>
              <a:rPr lang="en-US" sz="1800" dirty="0" smtClean="0"/>
              <a:t> Rosé, cprose@cs.cmu.edu, http://www.cs.cmu.edu/~cprose</a:t>
            </a:r>
            <a:endParaRPr lang="en-US" sz="2000" dirty="0" smtClean="0"/>
          </a:p>
        </p:txBody>
      </p:sp>
      <p:pic>
        <p:nvPicPr>
          <p:cNvPr id="9219" name="Picture 3" descr="arrows-conf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Impression Management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733800" y="1676400"/>
            <a:ext cx="5105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“Whereas some information is given intentionally (i.e., communicated by the speaker), other information is given off (i.e., expressed) </a:t>
            </a:r>
            <a:r>
              <a:rPr lang="en-US" sz="2800" i="1" dirty="0" smtClean="0"/>
              <a:t>unintentionally</a:t>
            </a:r>
            <a:r>
              <a:rPr lang="en-US" sz="2800" dirty="0" smtClean="0"/>
              <a:t>” (</a:t>
            </a:r>
            <a:r>
              <a:rPr lang="en-US" sz="2800" dirty="0" err="1" smtClean="0"/>
              <a:t>Goffman</a:t>
            </a:r>
            <a:r>
              <a:rPr lang="en-US" sz="2800" dirty="0" smtClean="0"/>
              <a:t>, </a:t>
            </a:r>
            <a:r>
              <a:rPr lang="en-US" sz="2800" dirty="0" smtClean="0"/>
              <a:t>1979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What details about a person’s communication give us an impression?</a:t>
            </a:r>
          </a:p>
          <a:p>
            <a:endParaRPr lang="en-US" sz="2800" dirty="0" smtClean="0"/>
          </a:p>
        </p:txBody>
      </p:sp>
      <p:pic>
        <p:nvPicPr>
          <p:cNvPr id="4" name="Picture 3" descr="Erving_Goff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83489"/>
            <a:ext cx="3048000" cy="44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858963"/>
            <a:ext cx="8458200" cy="5075237"/>
          </a:xfrm>
        </p:spPr>
        <p:txBody>
          <a:bodyPr/>
          <a:lstStyle/>
          <a:p>
            <a:pPr eaLnBrk="1" hangingPunct="1"/>
            <a:r>
              <a:rPr lang="en-US" dirty="0" smtClean="0"/>
              <a:t>Typical paradigm for sentiment analysis of product reviews:</a:t>
            </a:r>
          </a:p>
          <a:p>
            <a:pPr lvl="1" eaLnBrk="1" hangingPunct="1"/>
            <a:r>
              <a:rPr lang="en-US" sz="1800" dirty="0" smtClean="0"/>
              <a:t>Make a prediction based on text of single </a:t>
            </a:r>
            <a:r>
              <a:rPr lang="en-US" sz="1800" i="1" dirty="0" smtClean="0"/>
              <a:t>reviews taken out of context</a:t>
            </a:r>
          </a:p>
          <a:p>
            <a:pPr lvl="1"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Some evidence of group effects in product review blogs based on numerical ratings (Wu et al., 2008)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Typical Social Media Analysis Approach: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Non-Conversational</a:t>
            </a:r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590800" y="4648200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KEY ASSUMPTION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: language is a reflection of the speaker’s perspective</a:t>
            </a:r>
          </a:p>
        </p:txBody>
      </p:sp>
      <p:sp>
        <p:nvSpPr>
          <p:cNvPr id="3" name="TextBox 2"/>
          <p:cNvSpPr txBox="1"/>
          <p:nvPr/>
        </p:nvSpPr>
        <p:spPr>
          <a:xfrm rot="19631471">
            <a:off x="5670582" y="5605842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… but is it only the speaker?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3810000"/>
            <a:ext cx="8915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Are</a:t>
            </a:r>
            <a:br>
              <a:rPr lang="en-US" sz="8800" dirty="0" smtClean="0"/>
            </a:br>
            <a:r>
              <a:rPr lang="en-US" sz="8800" dirty="0" smtClean="0"/>
              <a:t> </a:t>
            </a:r>
            <a:br>
              <a:rPr lang="en-US" sz="8800" dirty="0" smtClean="0"/>
            </a:br>
            <a:r>
              <a:rPr lang="en-US" sz="8800" dirty="0" smtClean="0"/>
              <a:t>product reviews</a:t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> </a:t>
            </a:r>
            <a:r>
              <a:rPr lang="en-US" sz="8800" dirty="0" smtClean="0"/>
              <a:t>conversational?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401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6600" y="2133600"/>
            <a:ext cx="5715000" cy="3581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“After many </a:t>
            </a:r>
            <a:r>
              <a:rPr lang="en-US" dirty="0" err="1" smtClean="0"/>
              <a:t>MANY</a:t>
            </a:r>
            <a:r>
              <a:rPr lang="en-US" dirty="0" smtClean="0"/>
              <a:t> weeks of research, </a:t>
            </a:r>
            <a:r>
              <a:rPr lang="en-US" b="1" dirty="0" smtClean="0"/>
              <a:t>gathering information from several sites</a:t>
            </a:r>
            <a:r>
              <a:rPr lang="en-US" dirty="0" smtClean="0"/>
              <a:t>, reviews </a:t>
            </a:r>
            <a:r>
              <a:rPr lang="en-US" dirty="0" err="1" smtClean="0"/>
              <a:t>etc</a:t>
            </a:r>
            <a:r>
              <a:rPr lang="en-US" dirty="0" smtClean="0"/>
              <a:t> I decided that the </a:t>
            </a:r>
            <a:r>
              <a:rPr lang="en-US" dirty="0" err="1" smtClean="0"/>
              <a:t>Britax</a:t>
            </a:r>
            <a:r>
              <a:rPr lang="en-US" dirty="0" smtClean="0"/>
              <a:t> Boulevard was definitely the safest bet available on the market. </a:t>
            </a:r>
            <a:r>
              <a:rPr lang="en-US" b="1" dirty="0" smtClean="0"/>
              <a:t>The things that sold me</a:t>
            </a:r>
            <a:r>
              <a:rPr lang="en-US" dirty="0" smtClean="0"/>
              <a:t>: All the safety gadgets that other seats don't have like the side impact wings, the HUGS system, the LATCH system and 5 point harness and also the fact that it lasts up to 29Kg. “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Are product reviews conversational?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31242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31242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1413</TotalTime>
  <Words>2249</Words>
  <Application>Microsoft Office PowerPoint</Application>
  <PresentationFormat>On-screen Show (4:3)</PresentationFormat>
  <Paragraphs>355</Paragraphs>
  <Slides>54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Executive</vt:lpstr>
      <vt:lpstr>What Sociolinguistics and Machine Learning  Have to Say to  One Another  about Interaction Analysis</vt:lpstr>
      <vt:lpstr>No easy answers….</vt:lpstr>
      <vt:lpstr>Outline</vt:lpstr>
      <vt:lpstr>Outline</vt:lpstr>
      <vt:lpstr>Social Media Analysis</vt:lpstr>
      <vt:lpstr>Impression Management</vt:lpstr>
      <vt:lpstr>Typical Social Media Analysis Approach:  Non-Conversational</vt:lpstr>
      <vt:lpstr>Are   product reviews   conversational?</vt:lpstr>
      <vt:lpstr>Are product reviews conversational?</vt:lpstr>
      <vt:lpstr>Are product reviews conversational?</vt:lpstr>
      <vt:lpstr>Are product reviews conversational?</vt:lpstr>
      <vt:lpstr>All Language is Conversational</vt:lpstr>
      <vt:lpstr>Outline</vt:lpstr>
      <vt:lpstr>Machine Learning Myth</vt:lpstr>
      <vt:lpstr>Credo of Applied Machine Learning</vt:lpstr>
      <vt:lpstr>What information  are we throwing away  or ignoring  that would allow us to  distinguish meaningful variation from meaningless variation?</vt:lpstr>
      <vt:lpstr>What can’t you conclude from   “bag of words” representations?</vt:lpstr>
      <vt:lpstr>Example related to sentiment:  The function of “frankly”…</vt:lpstr>
      <vt:lpstr>Understand   Your   Data</vt:lpstr>
      <vt:lpstr>Are we missing something?  Sociolinguists  and Discourse Analysts  have been studying  social aspects of language  since the 20s and 30s!!!</vt:lpstr>
      <vt:lpstr>Displayed Bias as a Reflection of Both Projected Speaker and Assumed Hearer</vt:lpstr>
      <vt:lpstr>Perspective from Rhetoric</vt:lpstr>
      <vt:lpstr>Bias Estimation  </vt:lpstr>
      <vt:lpstr>Qualitative  Analysis </vt:lpstr>
      <vt:lpstr>Qualitative  Analysis </vt:lpstr>
      <vt:lpstr>Quantitative Analysis </vt:lpstr>
      <vt:lpstr>Investigation of Quoting behavior  </vt:lpstr>
      <vt:lpstr>Investigation of Quoting behavior  </vt:lpstr>
      <vt:lpstr>Investigation of Quoting behavior  </vt:lpstr>
      <vt:lpstr>Overview of Findings </vt:lpstr>
      <vt:lpstr>Outline</vt:lpstr>
      <vt:lpstr>Discourse and Identity </vt:lpstr>
      <vt:lpstr>Systemic Functional Linguistics</vt:lpstr>
      <vt:lpstr>Engagement: Social positioning in conversational style</vt:lpstr>
      <vt:lpstr>The Future of Computing?</vt:lpstr>
      <vt:lpstr>Heteroglossia (Martin &amp; White, 2005, p117)</vt:lpstr>
      <vt:lpstr>PowerPoint Presentation</vt:lpstr>
      <vt:lpstr>Towards evaluating  the quality of  futuristic human-computer interaction paradigms…</vt:lpstr>
      <vt:lpstr>Outline</vt:lpstr>
      <vt:lpstr>PowerPoint Presentation</vt:lpstr>
      <vt:lpstr>Blogging!</vt:lpstr>
      <vt:lpstr>Blog Authorship:  Male or Female?</vt:lpstr>
      <vt:lpstr>PowerPoint Presentation</vt:lpstr>
      <vt:lpstr>Stretchy Patterns (Gianfortoni, Adamson, &amp; Rosé, 2011)</vt:lpstr>
      <vt:lpstr>Evaluation of Domain Generality</vt:lpstr>
      <vt:lpstr>Evaluation of Learning Efficiency</vt:lpstr>
      <vt:lpstr>Does that mean   we succeeded   in modeling gender?</vt:lpstr>
      <vt:lpstr>PowerPoint Presentation</vt:lpstr>
      <vt:lpstr>What did we learn about gender and blogging?</vt:lpstr>
      <vt:lpstr>Outline</vt:lpstr>
      <vt:lpstr>Controversy over the nature of identity</vt:lpstr>
      <vt:lpstr>Conclusions</vt:lpstr>
      <vt:lpstr>Interest in Collaboration?</vt:lpstr>
      <vt:lpstr>Questions? Carolyn Penstein Rosé, cprose@cs.cmu.edu, http://www.cs.cmu.edu/~cprose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cprose</dc:creator>
  <cp:lastModifiedBy>Carolyn Rose</cp:lastModifiedBy>
  <cp:revision>53</cp:revision>
  <dcterms:created xsi:type="dcterms:W3CDTF">2011-05-20T15:46:13Z</dcterms:created>
  <dcterms:modified xsi:type="dcterms:W3CDTF">2011-08-03T18:46:00Z</dcterms:modified>
</cp:coreProperties>
</file>